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22" r:id="rId2"/>
    <p:sldId id="532" r:id="rId3"/>
    <p:sldId id="530" r:id="rId4"/>
    <p:sldId id="526" r:id="rId5"/>
    <p:sldId id="531" r:id="rId6"/>
    <p:sldId id="524" r:id="rId7"/>
    <p:sldId id="527" r:id="rId8"/>
    <p:sldId id="525" r:id="rId9"/>
    <p:sldId id="528" r:id="rId10"/>
    <p:sldId id="533" r:id="rId11"/>
    <p:sldId id="529" r:id="rId12"/>
  </p:sldIdLst>
  <p:sldSz cx="14630400" cy="8229600"/>
  <p:notesSz cx="6858000" cy="9144000"/>
  <p:defaultTextStyle>
    <a:defPPr>
      <a:defRPr lang="en-US"/>
    </a:defPPr>
    <a:lvl1pPr marL="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46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2D3E50"/>
    <a:srgbClr val="01756F"/>
    <a:srgbClr val="FFFFFF"/>
    <a:srgbClr val="161F28"/>
    <a:srgbClr val="646464"/>
    <a:srgbClr val="081C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1" autoAdjust="0"/>
    <p:restoredTop sz="96575" autoAdjust="0"/>
  </p:normalViewPr>
  <p:slideViewPr>
    <p:cSldViewPr>
      <p:cViewPr varScale="1">
        <p:scale>
          <a:sx n="99" d="100"/>
          <a:sy n="99" d="100"/>
        </p:scale>
        <p:origin x="438" y="57"/>
      </p:cViewPr>
      <p:guideLst>
        <p:guide orient="horz" pos="2592"/>
        <p:guide pos="460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445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0CDCF-B072-4CC6-B2A3-B1C4F4AE3FFA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A0187-CA69-4ACB-9811-75164F281DE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819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63E9E0-D922-418E-8BFA-E41C87CB1E68}" type="datetimeFigureOut">
              <a:rPr lang="en-US" smtClean="0"/>
              <a:pPr/>
              <a:t>10/7/2020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D2F9E-D167-4ED3-83EC-AE46EA34B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720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52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304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56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608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60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912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64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2160" algn="l" defTabSz="1463040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7D2F9E-D167-4ED3-83EC-AE46EA34BEC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31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90B4BC-4244-4D35-99C9-95C14160B702}"/>
              </a:ext>
            </a:extLst>
          </p:cNvPr>
          <p:cNvSpPr/>
          <p:nvPr userDrawn="1"/>
        </p:nvSpPr>
        <p:spPr bwMode="auto">
          <a:xfrm>
            <a:off x="0" y="-1"/>
            <a:ext cx="14630400" cy="822960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4630400" cy="452772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9050">
            <a:noFill/>
          </a:ln>
        </p:spPr>
        <p:txBody>
          <a:bodyPr tIns="0" bIns="182880" anchor="b"/>
          <a:lstStyle>
            <a:lvl1pPr algn="ctr">
              <a:buNone/>
              <a:defRPr sz="168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931151-CFFD-4D38-B2A0-DB45323E7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6928" y="5432896"/>
            <a:ext cx="8516982" cy="134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>
              <a:defRPr sz="64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3C749B24-D11E-4DF3-8F62-09402F054C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66928" y="6779096"/>
            <a:ext cx="8534400" cy="5606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256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 goes here</a:t>
            </a:r>
          </a:p>
        </p:txBody>
      </p:sp>
      <p:pic>
        <p:nvPicPr>
          <p:cNvPr id="4" name="Grafik 3" descr="Ein Bild, das Gebäude enthält.&#10;&#10;Automatisch generierte Beschreibung">
            <a:extLst>
              <a:ext uri="{FF2B5EF4-FFF2-40B4-BE49-F238E27FC236}">
                <a16:creationId xmlns:a16="http://schemas.microsoft.com/office/drawing/2014/main" id="{3AE21AA8-F388-4E20-9E34-AC2FFFC125C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5" y="4527722"/>
            <a:ext cx="3701878" cy="370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27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uiExpand="1" build="p" animBg="1">
        <p:tmplLst>
          <p:tmpl>
            <p:tnLst>
              <p:par>
                <p:cTn presetID="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1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87B0B6A-7B37-44F9-A25D-93E5C17BCF5C}"/>
              </a:ext>
            </a:extLst>
          </p:cNvPr>
          <p:cNvSpPr/>
          <p:nvPr userDrawn="1"/>
        </p:nvSpPr>
        <p:spPr bwMode="auto">
          <a:xfrm>
            <a:off x="0" y="0"/>
            <a:ext cx="14630400" cy="735676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556F1E-776F-4A3A-B25B-8CC09FAB0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911435"/>
            <a:ext cx="12420600" cy="879765"/>
          </a:xfrm>
        </p:spPr>
        <p:txBody>
          <a:bodyPr>
            <a:noAutofit/>
          </a:bodyPr>
          <a:lstStyle>
            <a:lvl1pPr algn="ctr">
              <a:defRPr sz="6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D2840B-A3BB-43A2-88D9-88DB033438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9BEB84-1005-4230-BF2F-FAED5FC34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D9234F35-98EE-4821-9A2F-7A24EF693B6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354400" y="1129392"/>
            <a:ext cx="1921600" cy="2985408"/>
          </a:xfrm>
          <a:custGeom>
            <a:avLst/>
            <a:gdLst>
              <a:gd name="T0" fmla="*/ 598 w 701"/>
              <a:gd name="T1" fmla="*/ 75 h 1090"/>
              <a:gd name="T2" fmla="*/ 338 w 701"/>
              <a:gd name="T3" fmla="*/ 0 h 1090"/>
              <a:gd name="T4" fmla="*/ 138 w 701"/>
              <a:gd name="T5" fmla="*/ 52 h 1090"/>
              <a:gd name="T6" fmla="*/ 0 w 701"/>
              <a:gd name="T7" fmla="*/ 331 h 1090"/>
              <a:gd name="T8" fmla="*/ 200 w 701"/>
              <a:gd name="T9" fmla="*/ 331 h 1090"/>
              <a:gd name="T10" fmla="*/ 233 w 701"/>
              <a:gd name="T11" fmla="*/ 221 h 1090"/>
              <a:gd name="T12" fmla="*/ 347 w 701"/>
              <a:gd name="T13" fmla="*/ 168 h 1090"/>
              <a:gd name="T14" fmla="*/ 459 w 701"/>
              <a:gd name="T15" fmla="*/ 211 h 1090"/>
              <a:gd name="T16" fmla="*/ 490 w 701"/>
              <a:gd name="T17" fmla="*/ 307 h 1090"/>
              <a:gd name="T18" fmla="*/ 456 w 701"/>
              <a:gd name="T19" fmla="*/ 390 h 1090"/>
              <a:gd name="T20" fmla="*/ 416 w 701"/>
              <a:gd name="T21" fmla="*/ 431 h 1090"/>
              <a:gd name="T22" fmla="*/ 260 w 701"/>
              <a:gd name="T23" fmla="*/ 556 h 1090"/>
              <a:gd name="T24" fmla="*/ 228 w 701"/>
              <a:gd name="T25" fmla="*/ 707 h 1090"/>
              <a:gd name="T26" fmla="*/ 247 w 701"/>
              <a:gd name="T27" fmla="*/ 722 h 1090"/>
              <a:gd name="T28" fmla="*/ 402 w 701"/>
              <a:gd name="T29" fmla="*/ 722 h 1090"/>
              <a:gd name="T30" fmla="*/ 421 w 701"/>
              <a:gd name="T31" fmla="*/ 705 h 1090"/>
              <a:gd name="T32" fmla="*/ 429 w 701"/>
              <a:gd name="T33" fmla="*/ 652 h 1090"/>
              <a:gd name="T34" fmla="*/ 489 w 701"/>
              <a:gd name="T35" fmla="*/ 580 h 1090"/>
              <a:gd name="T36" fmla="*/ 544 w 701"/>
              <a:gd name="T37" fmla="*/ 542 h 1090"/>
              <a:gd name="T38" fmla="*/ 650 w 701"/>
              <a:gd name="T39" fmla="*/ 447 h 1090"/>
              <a:gd name="T40" fmla="*/ 701 w 701"/>
              <a:gd name="T41" fmla="*/ 295 h 1090"/>
              <a:gd name="T42" fmla="*/ 598 w 701"/>
              <a:gd name="T43" fmla="*/ 75 h 1090"/>
              <a:gd name="T44" fmla="*/ 335 w 701"/>
              <a:gd name="T45" fmla="*/ 842 h 1090"/>
              <a:gd name="T46" fmla="*/ 207 w 701"/>
              <a:gd name="T47" fmla="*/ 962 h 1090"/>
              <a:gd name="T48" fmla="*/ 328 w 701"/>
              <a:gd name="T49" fmla="*/ 1088 h 1090"/>
              <a:gd name="T50" fmla="*/ 457 w 701"/>
              <a:gd name="T51" fmla="*/ 969 h 1090"/>
              <a:gd name="T52" fmla="*/ 335 w 701"/>
              <a:gd name="T53" fmla="*/ 842 h 1090"/>
              <a:gd name="T54" fmla="*/ 335 w 701"/>
              <a:gd name="T55" fmla="*/ 842 h 1090"/>
              <a:gd name="T56" fmla="*/ 335 w 701"/>
              <a:gd name="T57" fmla="*/ 842 h 10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01" h="1090">
                <a:moveTo>
                  <a:pt x="598" y="75"/>
                </a:moveTo>
                <a:cubicBezTo>
                  <a:pt x="529" y="25"/>
                  <a:pt x="442" y="0"/>
                  <a:pt x="338" y="0"/>
                </a:cubicBezTo>
                <a:cubicBezTo>
                  <a:pt x="259" y="0"/>
                  <a:pt x="192" y="18"/>
                  <a:pt x="138" y="52"/>
                </a:cubicBezTo>
                <a:cubicBezTo>
                  <a:pt x="51" y="107"/>
                  <a:pt x="6" y="200"/>
                  <a:pt x="0" y="331"/>
                </a:cubicBezTo>
                <a:cubicBezTo>
                  <a:pt x="200" y="331"/>
                  <a:pt x="200" y="331"/>
                  <a:pt x="200" y="331"/>
                </a:cubicBezTo>
                <a:cubicBezTo>
                  <a:pt x="200" y="293"/>
                  <a:pt x="211" y="256"/>
                  <a:pt x="233" y="221"/>
                </a:cubicBezTo>
                <a:cubicBezTo>
                  <a:pt x="256" y="185"/>
                  <a:pt x="293" y="168"/>
                  <a:pt x="347" y="168"/>
                </a:cubicBezTo>
                <a:cubicBezTo>
                  <a:pt x="401" y="168"/>
                  <a:pt x="438" y="182"/>
                  <a:pt x="459" y="211"/>
                </a:cubicBezTo>
                <a:cubicBezTo>
                  <a:pt x="479" y="240"/>
                  <a:pt x="490" y="272"/>
                  <a:pt x="490" y="307"/>
                </a:cubicBezTo>
                <a:cubicBezTo>
                  <a:pt x="490" y="337"/>
                  <a:pt x="474" y="365"/>
                  <a:pt x="456" y="390"/>
                </a:cubicBezTo>
                <a:cubicBezTo>
                  <a:pt x="446" y="405"/>
                  <a:pt x="432" y="418"/>
                  <a:pt x="416" y="431"/>
                </a:cubicBezTo>
                <a:cubicBezTo>
                  <a:pt x="416" y="431"/>
                  <a:pt x="308" y="500"/>
                  <a:pt x="260" y="556"/>
                </a:cubicBezTo>
                <a:cubicBezTo>
                  <a:pt x="232" y="589"/>
                  <a:pt x="230" y="637"/>
                  <a:pt x="228" y="707"/>
                </a:cubicBezTo>
                <a:cubicBezTo>
                  <a:pt x="227" y="712"/>
                  <a:pt x="229" y="722"/>
                  <a:pt x="247" y="722"/>
                </a:cubicBezTo>
                <a:cubicBezTo>
                  <a:pt x="402" y="722"/>
                  <a:pt x="402" y="722"/>
                  <a:pt x="402" y="722"/>
                </a:cubicBezTo>
                <a:cubicBezTo>
                  <a:pt x="417" y="722"/>
                  <a:pt x="421" y="710"/>
                  <a:pt x="421" y="705"/>
                </a:cubicBezTo>
                <a:cubicBezTo>
                  <a:pt x="422" y="680"/>
                  <a:pt x="425" y="667"/>
                  <a:pt x="429" y="652"/>
                </a:cubicBezTo>
                <a:cubicBezTo>
                  <a:pt x="438" y="625"/>
                  <a:pt x="462" y="601"/>
                  <a:pt x="489" y="580"/>
                </a:cubicBezTo>
                <a:cubicBezTo>
                  <a:pt x="544" y="542"/>
                  <a:pt x="544" y="542"/>
                  <a:pt x="544" y="542"/>
                </a:cubicBezTo>
                <a:cubicBezTo>
                  <a:pt x="593" y="503"/>
                  <a:pt x="633" y="472"/>
                  <a:pt x="650" y="447"/>
                </a:cubicBezTo>
                <a:cubicBezTo>
                  <a:pt x="680" y="406"/>
                  <a:pt x="701" y="355"/>
                  <a:pt x="701" y="295"/>
                </a:cubicBezTo>
                <a:cubicBezTo>
                  <a:pt x="701" y="198"/>
                  <a:pt x="667" y="124"/>
                  <a:pt x="598" y="75"/>
                </a:cubicBezTo>
                <a:close/>
                <a:moveTo>
                  <a:pt x="335" y="842"/>
                </a:moveTo>
                <a:cubicBezTo>
                  <a:pt x="266" y="840"/>
                  <a:pt x="209" y="887"/>
                  <a:pt x="207" y="962"/>
                </a:cubicBezTo>
                <a:cubicBezTo>
                  <a:pt x="205" y="1037"/>
                  <a:pt x="259" y="1086"/>
                  <a:pt x="328" y="1088"/>
                </a:cubicBezTo>
                <a:cubicBezTo>
                  <a:pt x="400" y="1090"/>
                  <a:pt x="455" y="1044"/>
                  <a:pt x="457" y="969"/>
                </a:cubicBezTo>
                <a:cubicBezTo>
                  <a:pt x="459" y="895"/>
                  <a:pt x="407" y="844"/>
                  <a:pt x="335" y="842"/>
                </a:cubicBezTo>
                <a:close/>
                <a:moveTo>
                  <a:pt x="335" y="842"/>
                </a:moveTo>
                <a:cubicBezTo>
                  <a:pt x="335" y="842"/>
                  <a:pt x="335" y="842"/>
                  <a:pt x="335" y="84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146304" tIns="73152" rIns="146304" bIns="73152" numCol="1" anchor="t" anchorCtr="0" compatLnSpc="1">
            <a:prstTxWarp prst="textNoShape">
              <a:avLst/>
            </a:prstTxWarp>
          </a:bodyPr>
          <a:lstStyle/>
          <a:p>
            <a:endParaRPr lang="en-US" sz="4608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5A7430E-E6B0-449A-8952-136522652B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66800" y="5791200"/>
            <a:ext cx="12420600" cy="533400"/>
          </a:xfrm>
        </p:spPr>
        <p:txBody>
          <a:bodyPr>
            <a:normAutofit/>
          </a:bodyPr>
          <a:lstStyle>
            <a:lvl1pPr marL="182880" indent="0" algn="ctr">
              <a:buNone/>
              <a:defRPr sz="28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83220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B898CC9-B777-49C1-AA2C-3D0B3A1335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7544562"/>
            <a:ext cx="990601" cy="45567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BF09EA4-3857-4092-B1B9-6D3EA2C367EF}"/>
              </a:ext>
            </a:extLst>
          </p:cNvPr>
          <p:cNvSpPr/>
          <p:nvPr userDrawn="1"/>
        </p:nvSpPr>
        <p:spPr bwMode="auto">
          <a:xfrm>
            <a:off x="0" y="0"/>
            <a:ext cx="14630400" cy="735676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3E5226-8CED-4E47-AF1B-0712547658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5FCB6-68EF-4A1C-B4F5-6C73EA032E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661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B898CC9-B777-49C1-AA2C-3D0B3A1335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7544562"/>
            <a:ext cx="990601" cy="45567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F3E5226-8CED-4E47-AF1B-0712547658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C5FCB6-68EF-4A1C-B4F5-6C73EA032E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7">
            <a:extLst>
              <a:ext uri="{FF2B5EF4-FFF2-40B4-BE49-F238E27FC236}">
                <a16:creationId xmlns:a16="http://schemas.microsoft.com/office/drawing/2014/main" id="{356F17A6-DD40-4C70-A611-6654D1E67E1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585216" y="2164080"/>
            <a:ext cx="3845923" cy="384592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>
              <a:buNone/>
              <a:defRPr lang="en-US" dirty="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BE34A3C-7CF3-4369-B0EB-D5A55ABE8CE4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3768434" y="2164080"/>
            <a:ext cx="3845923" cy="384592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2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>
              <a:buNone/>
              <a:defRPr lang="en-US" dirty="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0BB6716A-A4DF-4071-B2CC-6EFFEE27BD79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002056" y="2164080"/>
            <a:ext cx="3845923" cy="384592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3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>
              <a:buNone/>
              <a:defRPr lang="en-US" dirty="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44D56116-81DA-40B5-91B9-273F56783702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0205037" y="2164080"/>
            <a:ext cx="3845923" cy="384592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accent4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tIns="0" bIns="182880" anchor="b"/>
          <a:lstStyle>
            <a:lvl1pPr algn="ctr">
              <a:buNone/>
              <a:defRPr lang="en-US" dirty="0"/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D855611-D68B-471A-98BD-77C95F35C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28A1317-0A70-4BE1-ACBD-E99733D9E41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16568" y="6319953"/>
            <a:ext cx="3183218" cy="455677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accent1"/>
                </a:solidFill>
              </a:defRPr>
            </a:lvl1pPr>
            <a:lvl2pPr marL="465138" indent="0" algn="ctr">
              <a:buNone/>
              <a:defRPr sz="1800"/>
            </a:lvl2pPr>
            <a:lvl3pPr marL="758825" indent="0" algn="ctr">
              <a:buNone/>
              <a:defRPr sz="1400"/>
            </a:lvl3pPr>
            <a:lvl4pPr marL="1039813" indent="0" algn="ctr">
              <a:buNone/>
              <a:defRPr sz="1100"/>
            </a:lvl4pPr>
            <a:lvl5pPr marL="1333500" indent="0" algn="ctr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5A5C70B7-E5E1-4268-B76B-5B79BEF4244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099786" y="6319953"/>
            <a:ext cx="3183218" cy="455677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accent2"/>
                </a:solidFill>
              </a:defRPr>
            </a:lvl1pPr>
            <a:lvl2pPr marL="465138" indent="0" algn="ctr">
              <a:buNone/>
              <a:defRPr sz="1800"/>
            </a:lvl2pPr>
            <a:lvl3pPr marL="758825" indent="0" algn="ctr">
              <a:buNone/>
              <a:defRPr sz="1400"/>
            </a:lvl3pPr>
            <a:lvl4pPr marL="1039813" indent="0" algn="ctr">
              <a:buNone/>
              <a:defRPr sz="1100"/>
            </a:lvl4pPr>
            <a:lvl5pPr marL="1333500" indent="0" algn="ctr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D11C2627-381C-4BAA-BB24-9CEFB39119B8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333408" y="6319953"/>
            <a:ext cx="3183218" cy="455677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accent3"/>
                </a:solidFill>
              </a:defRPr>
            </a:lvl1pPr>
            <a:lvl2pPr marL="465138" indent="0" algn="ctr">
              <a:buNone/>
              <a:defRPr sz="1800"/>
            </a:lvl2pPr>
            <a:lvl3pPr marL="758825" indent="0" algn="ctr">
              <a:buNone/>
              <a:defRPr sz="1400"/>
            </a:lvl3pPr>
            <a:lvl4pPr marL="1039813" indent="0" algn="ctr">
              <a:buNone/>
              <a:defRPr sz="1100"/>
            </a:lvl4pPr>
            <a:lvl5pPr marL="1333500" indent="0" algn="ctr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CFB1E3-E168-4BF5-934D-77DA51A23817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10536389" y="6319953"/>
            <a:ext cx="3183218" cy="455677"/>
          </a:xfrm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accent4"/>
                </a:solidFill>
              </a:defRPr>
            </a:lvl1pPr>
            <a:lvl2pPr marL="465138" indent="0" algn="ctr">
              <a:buNone/>
              <a:defRPr sz="1800"/>
            </a:lvl2pPr>
            <a:lvl3pPr marL="758825" indent="0" algn="ctr">
              <a:buNone/>
              <a:defRPr sz="1400"/>
            </a:lvl3pPr>
            <a:lvl4pPr marL="1039813" indent="0" algn="ctr">
              <a:buNone/>
              <a:defRPr sz="1100"/>
            </a:lvl4pPr>
            <a:lvl5pPr marL="1333500" indent="0" algn="ctr">
              <a:buNone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106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2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8A06A6-D420-4CA5-BC92-5BD0BFFFAF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5A505-8C4E-4AA2-BA6B-B1195B22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2FDBF-382F-417C-AD4A-879CDF8DA7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132588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52EDE2-6622-4CBF-8CFC-674CA3210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799"/>
            <a:ext cx="12420600" cy="838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22283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8A06A6-D420-4CA5-BC92-5BD0BFFFAF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5A505-8C4E-4AA2-BA6B-B1195B22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2FDBF-382F-417C-AD4A-879CDF8DA7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66294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52EDE2-6622-4CBF-8CFC-674CA3210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799"/>
            <a:ext cx="12420600" cy="838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C6332B-9D98-4405-B852-8CF809B144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15200" y="2057400"/>
            <a:ext cx="66294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224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/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8A06A6-D420-4CA5-BC92-5BD0BFFFAF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5A505-8C4E-4AA2-BA6B-B1195B22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2FDBF-382F-417C-AD4A-879CDF8DA7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66294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52EDE2-6622-4CBF-8CFC-674CA3210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799"/>
            <a:ext cx="12420600" cy="838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5A1FED-818D-4434-B955-D7F6DF57B6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2057400"/>
            <a:ext cx="6629400" cy="4953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1189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/Image/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8A06A6-D420-4CA5-BC92-5BD0BFFFAF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5A505-8C4E-4AA2-BA6B-B1195B22F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12FDBF-382F-417C-AD4A-879CDF8DA7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66294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5652EDE2-6622-4CBF-8CFC-674CA32103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799"/>
            <a:ext cx="12420600" cy="8382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55A1FED-818D-4434-B955-D7F6DF57B63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15200" y="2057400"/>
            <a:ext cx="6629400" cy="44196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30D26D6-E07A-4C0A-911A-F1AB81CA30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5200" y="6477000"/>
            <a:ext cx="6629400" cy="5334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400"/>
            </a:lvl1pPr>
          </a:lstStyle>
          <a:p>
            <a:pPr lvl="0"/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8415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24115" y="625565"/>
            <a:ext cx="13382170" cy="61562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92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3AE702-C561-4286-A3B1-202D94290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Copyright © 2020, PDF Association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0F9772-AE77-4E82-8950-015D954EB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46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5240"/>
            <a:ext cx="14630400" cy="82448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bIns="457200" anchor="b"/>
          <a:lstStyle>
            <a:lvl1pPr algn="ctr">
              <a:buNone/>
              <a:defRPr sz="192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Image Holder</a:t>
            </a:r>
          </a:p>
        </p:txBody>
      </p:sp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922E351B-FC19-47B4-907A-38624A4959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7544562"/>
            <a:ext cx="990601" cy="45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56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E23017-436A-4EA9-A100-1463DB28EE99}"/>
              </a:ext>
            </a:extLst>
          </p:cNvPr>
          <p:cNvSpPr/>
          <p:nvPr userDrawn="1"/>
        </p:nvSpPr>
        <p:spPr bwMode="auto">
          <a:xfrm>
            <a:off x="0" y="0"/>
            <a:ext cx="14630400" cy="8305800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372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3E23017-436A-4EA9-A100-1463DB28EE99}"/>
              </a:ext>
            </a:extLst>
          </p:cNvPr>
          <p:cNvSpPr/>
          <p:nvPr userDrawn="1"/>
        </p:nvSpPr>
        <p:spPr bwMode="auto">
          <a:xfrm>
            <a:off x="0" y="0"/>
            <a:ext cx="14630400" cy="8305800"/>
          </a:xfrm>
          <a:prstGeom prst="rect">
            <a:avLst/>
          </a:prstGeom>
          <a:solidFill>
            <a:schemeClr val="bg1"/>
          </a:solidFill>
          <a:ln>
            <a:noFill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708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3CEDDB-4C9C-4718-AAF9-56092BBAA037}"/>
              </a:ext>
            </a:extLst>
          </p:cNvPr>
          <p:cNvSpPr/>
          <p:nvPr userDrawn="1"/>
        </p:nvSpPr>
        <p:spPr bwMode="auto">
          <a:xfrm>
            <a:off x="0" y="0"/>
            <a:ext cx="14630400" cy="7356765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26085A17-691D-4ED1-B1FE-B5FE6544CDE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7544562"/>
            <a:ext cx="990601" cy="45567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5164CC-A8C1-4CE0-BEA7-C14DB8FE3D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487400" y="7543800"/>
            <a:ext cx="457200" cy="457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97B2643-4BC2-4B31-BCA2-7AE69F3534F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2150D9-BA99-41AF-85C4-0887665470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846638" y="7553325"/>
            <a:ext cx="4937125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Copyright © 2020, PDF Association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15FBCE-D636-4765-B9D6-851E80AA9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054350"/>
            <a:ext cx="13258800" cy="4654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9E44B1-679C-48BC-965B-F25C03A1CB14}"/>
              </a:ext>
            </a:extLst>
          </p:cNvPr>
          <p:cNvSpPr/>
          <p:nvPr userDrawn="1"/>
        </p:nvSpPr>
        <p:spPr bwMode="auto">
          <a:xfrm>
            <a:off x="685800" y="684274"/>
            <a:ext cx="838200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2FC5FC7-B49E-4A4A-9B55-52CC54329634}"/>
              </a:ext>
            </a:extLst>
          </p:cNvPr>
          <p:cNvSpPr/>
          <p:nvPr userDrawn="1"/>
        </p:nvSpPr>
        <p:spPr bwMode="auto">
          <a:xfrm>
            <a:off x="1524000" y="684274"/>
            <a:ext cx="9042472" cy="838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10" name="Title Placeholder 9" hidden="1">
            <a:extLst>
              <a:ext uri="{FF2B5EF4-FFF2-40B4-BE49-F238E27FC236}">
                <a16:creationId xmlns:a16="http://schemas.microsoft.com/office/drawing/2014/main" id="{4AC38AD4-1EC1-4EC9-976B-B5277B49A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9" y="685799"/>
            <a:ext cx="12420600" cy="835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pic>
        <p:nvPicPr>
          <p:cNvPr id="13" name="Grafik 12" descr="Ein Bild, das Objekt, Damestein, Mann enthält.&#10;&#10;Automatisch generierte Beschreibung">
            <a:extLst>
              <a:ext uri="{FF2B5EF4-FFF2-40B4-BE49-F238E27FC236}">
                <a16:creationId xmlns:a16="http://schemas.microsoft.com/office/drawing/2014/main" id="{D702A228-A292-4575-8AEC-B81F60BD823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472" y="684274"/>
            <a:ext cx="3378128" cy="8445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877" r:id="rId2"/>
    <p:sldLayoutId id="2147483880" r:id="rId3"/>
    <p:sldLayoutId id="2147483881" r:id="rId4"/>
    <p:sldLayoutId id="2147483882" r:id="rId5"/>
    <p:sldLayoutId id="2147483845" r:id="rId6"/>
    <p:sldLayoutId id="2147483886" r:id="rId7"/>
    <p:sldLayoutId id="2147483887" r:id="rId8"/>
    <p:sldLayoutId id="2147483888" r:id="rId9"/>
    <p:sldLayoutId id="2147483889" r:id="rId10"/>
    <p:sldLayoutId id="2147483891" r:id="rId11"/>
    <p:sldLayoutId id="2147483892" r:id="rId12"/>
  </p:sldLayoutIdLst>
  <p:hf hdr="0" dt="0"/>
  <p:txStyles>
    <p:titleStyle>
      <a:lvl1pPr algn="l" defTabSz="1463040" rtl="0" eaLnBrk="1" latinLnBrk="0" hangingPunct="1"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7200" indent="-274320" algn="l" defTabSz="1463040" rtl="0" eaLnBrk="1" latinLnBrk="0" hangingPunct="1"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38188" indent="-273050" algn="l" defTabSz="1463040" rtl="0" eaLnBrk="1" latinLnBrk="0" hangingPunct="1">
        <a:spcBef>
          <a:spcPts val="1200"/>
        </a:spcBef>
        <a:buClr>
          <a:schemeClr val="accent2"/>
        </a:buClr>
        <a:buFont typeface="Wingdings" panose="05000000000000000000" pitchFamily="2" charset="2"/>
        <a:buChar char="§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1875" indent="-273050" algn="l" defTabSz="1463040" rtl="0" eaLnBrk="1" latinLnBrk="0" hangingPunct="1">
        <a:spcBef>
          <a:spcPts val="1200"/>
        </a:spcBef>
        <a:buClr>
          <a:schemeClr val="accent3"/>
        </a:buClr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12863" indent="-273050" algn="l" defTabSz="1463040" rtl="0" eaLnBrk="1" latinLnBrk="0" hangingPunct="1">
        <a:spcBef>
          <a:spcPts val="1200"/>
        </a:spcBef>
        <a:buClr>
          <a:schemeClr val="accent4"/>
        </a:buClr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606550" indent="-273050" algn="l" defTabSz="1463040" rtl="0" eaLnBrk="1" latinLnBrk="0" hangingPunct="1">
        <a:spcBef>
          <a:spcPts val="1200"/>
        </a:spcBef>
        <a:buClr>
          <a:schemeClr val="tx2"/>
        </a:buClr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402336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0" indent="-365760" algn="l" defTabSz="146304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0" algn="l" defTabSz="1463040" rtl="0" eaLnBrk="1" latinLnBrk="0" hangingPunct="1">
        <a:defRPr sz="28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5364C69E-BF05-413D-B693-52B2751FC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Content Matters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8A6C363-0643-4487-80D8-48F5B4781D4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Capturing the richness of page description languages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8C6EFE3-36E2-4C17-9CC1-F67F21EC388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5" b="8685"/>
          <a:stretch>
            <a:fillRect/>
          </a:stretch>
        </p:blipFill>
        <p:spPr/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3204562-424A-4DC7-92EB-E2ECB245E2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129" y="3168763"/>
            <a:ext cx="5138262" cy="1349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2691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2F87A1-E4F0-4F29-9550-D5DE090C74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5092ED-4540-461C-8F01-908528C01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84A284-0D96-44DA-843B-9A24014705F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6917432" cy="508173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Do you need to build fast, scalable solutions for your print workflow?</a:t>
            </a:r>
          </a:p>
          <a:p>
            <a:r>
              <a:rPr lang="en-US" dirty="0"/>
              <a:t>Then you need </a:t>
            </a:r>
            <a:r>
              <a:rPr lang="en-US" b="1" dirty="0"/>
              <a:t>Mako</a:t>
            </a:r>
            <a:r>
              <a:rPr lang="en-US" dirty="0"/>
              <a:t> </a:t>
            </a:r>
          </a:p>
          <a:p>
            <a:r>
              <a:rPr lang="en-US" dirty="0"/>
              <a:t>Like a Swiss Army knife, Mako has many ‘blades’, each one matching a job that you need to get done</a:t>
            </a:r>
          </a:p>
          <a:p>
            <a:r>
              <a:rPr lang="en-US" dirty="0"/>
              <a:t>Utilizing its unique document object model, Mako’s C++ and C# APIs offer control over color, fonts, text, images, vector content, metadata and more, combining precision with performance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CD966A4-E02F-40EC-97FA-CA05FFCD2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Mako</a:t>
            </a:r>
            <a:endParaRPr lang="en-US" dirty="0"/>
          </a:p>
        </p:txBody>
      </p:sp>
      <p:pic>
        <p:nvPicPr>
          <p:cNvPr id="8" name="Picture Placeholder 7" descr="A knife on a table&#10;&#10;Description automatically generated">
            <a:extLst>
              <a:ext uri="{FF2B5EF4-FFF2-40B4-BE49-F238E27FC236}">
                <a16:creationId xmlns:a16="http://schemas.microsoft.com/office/drawing/2014/main" id="{297ED557-702C-41C4-A3E9-E71673F62EC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" r="5329"/>
          <a:stretch>
            <a:fillRect/>
          </a:stretch>
        </p:blipFill>
        <p:spPr>
          <a:xfrm>
            <a:off x="7963272" y="2242592"/>
            <a:ext cx="5981328" cy="4468808"/>
          </a:xfrm>
        </p:spPr>
      </p:pic>
    </p:spTree>
    <p:extLst>
      <p:ext uri="{BB962C8B-B14F-4D97-AF65-F5344CB8AC3E}">
        <p14:creationId xmlns:p14="http://schemas.microsoft.com/office/powerpoint/2010/main" val="881054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CA4AE04-33BA-432B-81D6-41522A83F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Any questions?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E22EF0-FE38-4678-BDC8-DF110CA2BD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658CF-F9A5-44E4-909B-1A2B59F42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68680A8-1AC7-46D1-8D4D-F84E314B670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97656" y="6491064"/>
            <a:ext cx="12420600" cy="533400"/>
          </a:xfrm>
        </p:spPr>
        <p:txBody>
          <a:bodyPr/>
          <a:lstStyle/>
          <a:p>
            <a:r>
              <a:rPr lang="en-GB" dirty="0"/>
              <a:t>david.stevenson@globalgraphics.com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7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4D7FE6-3991-47B4-82D1-12EAE8D98A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23AF3F-AC3F-4068-9441-9EABB3A1A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C9AA9EF-9264-40AD-952C-0099A094EDC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David Stevenson</a:t>
            </a:r>
          </a:p>
          <a:p>
            <a:pPr lvl="1"/>
            <a:r>
              <a:rPr lang="en-GB" dirty="0"/>
              <a:t>Product Manager</a:t>
            </a:r>
          </a:p>
          <a:p>
            <a:pPr lvl="1"/>
            <a:r>
              <a:rPr lang="en-GB" dirty="0"/>
              <a:t>Global Graphics Software</a:t>
            </a:r>
          </a:p>
          <a:p>
            <a:r>
              <a:rPr lang="en-GB" dirty="0"/>
              <a:t>This presentation will refer to Mako</a:t>
            </a:r>
          </a:p>
          <a:p>
            <a:pPr lvl="1"/>
            <a:r>
              <a:rPr lang="en-GB" dirty="0"/>
              <a:t>Mako is a “Swiss Army knife”, a toolbox for creating, editing, converting and rendering PDF and other PDLs</a:t>
            </a:r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369CB14F-C81F-490A-A332-7E430218C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Who am I?</a:t>
            </a:r>
            <a:endParaRPr lang="en-US" dirty="0"/>
          </a:p>
        </p:txBody>
      </p:sp>
      <p:pic>
        <p:nvPicPr>
          <p:cNvPr id="19" name="Picture Placeholder 18" descr="A knife on a table&#10;&#10;Description automatically generated">
            <a:extLst>
              <a:ext uri="{FF2B5EF4-FFF2-40B4-BE49-F238E27FC236}">
                <a16:creationId xmlns:a16="http://schemas.microsoft.com/office/drawing/2014/main" id="{F8FD78D5-4A6C-47EE-BD9B-265D2A8C382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" r="5329"/>
          <a:stretch>
            <a:fillRect/>
          </a:stretch>
        </p:blipFill>
        <p:spPr>
          <a:xfrm>
            <a:off x="7387208" y="2057400"/>
            <a:ext cx="6557392" cy="4953000"/>
          </a:xfrm>
        </p:spPr>
      </p:pic>
    </p:spTree>
    <p:extLst>
      <p:ext uri="{BB962C8B-B14F-4D97-AF65-F5344CB8AC3E}">
        <p14:creationId xmlns:p14="http://schemas.microsoft.com/office/powerpoint/2010/main" val="55669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1F976-FBEE-479B-AA7C-C3DB08A94A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4622D0-6A34-4171-847D-094F514F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1457D-3C09-44B2-A8B5-9356EF69679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We have customers who need to extract information from print streams created in page description languages (PDLs)</a:t>
            </a:r>
          </a:p>
          <a:p>
            <a:r>
              <a:rPr lang="en-GB" dirty="0"/>
              <a:t>It might be as simple as knowing if a job is monochrome or colour</a:t>
            </a:r>
            <a:endParaRPr lang="en-US" dirty="0"/>
          </a:p>
          <a:p>
            <a:r>
              <a:rPr lang="en-US" dirty="0"/>
              <a:t>Or to populate a content management system (CMS) with PDFs</a:t>
            </a:r>
          </a:p>
          <a:p>
            <a:pPr lvl="1"/>
            <a:r>
              <a:rPr lang="en-US" dirty="0"/>
              <a:t>Content that can be indexed and later searched</a:t>
            </a:r>
          </a:p>
          <a:p>
            <a:pPr lvl="1"/>
            <a:r>
              <a:rPr lang="en-US" dirty="0"/>
              <a:t>Content that can be tagged with metadata (</a:t>
            </a:r>
            <a:r>
              <a:rPr lang="en-US" dirty="0" err="1"/>
              <a:t>eg</a:t>
            </a:r>
            <a:r>
              <a:rPr lang="en-US" dirty="0"/>
              <a:t> XMP)</a:t>
            </a:r>
          </a:p>
          <a:p>
            <a:pPr lvl="1"/>
            <a:r>
              <a:rPr lang="en-US" dirty="0"/>
              <a:t>Add a visible identifier to a page such as a UID or QR code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61EB415-CBDA-4BEE-B070-00DE8FF79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it matters?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17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41A9FB-5863-478B-9FFC-F83010FEC9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84103C-E8B8-4EDB-9767-028DA2643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1FBAF-A66D-4023-ACBA-89B9CCDE47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530624"/>
            <a:ext cx="6629400" cy="4464496"/>
          </a:xfrm>
        </p:spPr>
        <p:txBody>
          <a:bodyPr>
            <a:normAutofit/>
          </a:bodyPr>
          <a:lstStyle/>
          <a:p>
            <a:r>
              <a:rPr lang="en-GB" dirty="0"/>
              <a:t>Re-use: </a:t>
            </a:r>
          </a:p>
          <a:p>
            <a:pPr lvl="1"/>
            <a:r>
              <a:rPr lang="en-GB" dirty="0"/>
              <a:t>Searching content for specific terms</a:t>
            </a:r>
          </a:p>
          <a:p>
            <a:pPr lvl="1"/>
            <a:r>
              <a:rPr lang="en-GB" dirty="0"/>
              <a:t>Reverse engineering of transactional content to populate a database</a:t>
            </a:r>
          </a:p>
          <a:p>
            <a:pPr lvl="1"/>
            <a:r>
              <a:rPr lang="en-GB" dirty="0"/>
              <a:t>e-discovery, identifying document content for legal purposes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86904EF-E751-4DA0-8C46-BD9A4CACC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Why bother?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9F854D-5CB9-4139-88E7-0A67CAD7750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315200" y="2530624"/>
            <a:ext cx="6629400" cy="460851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Regulatory pressure, </a:t>
            </a:r>
            <a:r>
              <a:rPr lang="en-GB" dirty="0" err="1"/>
              <a:t>eg</a:t>
            </a:r>
            <a:r>
              <a:rPr lang="en-GB" dirty="0"/>
              <a:t> GDPR</a:t>
            </a:r>
          </a:p>
          <a:p>
            <a:pPr lvl="1"/>
            <a:r>
              <a:rPr lang="en-GB" dirty="0"/>
              <a:t>Ensuring private data is kept private</a:t>
            </a:r>
          </a:p>
          <a:p>
            <a:pPr lvl="1"/>
            <a:r>
              <a:rPr lang="en-GB" dirty="0"/>
              <a:t>Redaction of sensitive information</a:t>
            </a:r>
          </a:p>
          <a:p>
            <a:r>
              <a:rPr lang="en-GB" dirty="0"/>
              <a:t>Job costing</a:t>
            </a:r>
          </a:p>
          <a:p>
            <a:pPr lvl="1"/>
            <a:r>
              <a:rPr lang="en-GB" dirty="0"/>
              <a:t>Accurate billing based of colour vs. mono, simplex vs. duplex etc.</a:t>
            </a:r>
          </a:p>
          <a:p>
            <a:pPr lvl="1"/>
            <a:r>
              <a:rPr lang="en-GB" dirty="0"/>
              <a:t>Correct identification for client billing</a:t>
            </a:r>
          </a:p>
          <a:p>
            <a:r>
              <a:rPr lang="en-GB" dirty="0"/>
              <a:t>As part of a print workflow or when processing legacy documents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B966B2-9DC0-4D76-8E8F-97A5A65A00E7}"/>
              </a:ext>
            </a:extLst>
          </p:cNvPr>
          <p:cNvSpPr txBox="1"/>
          <p:nvPr/>
        </p:nvSpPr>
        <p:spPr>
          <a:xfrm>
            <a:off x="834480" y="1887081"/>
            <a:ext cx="1303344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dirty="0"/>
              <a:t>Extracting useful information from a print stream applies to various  scenarios</a:t>
            </a:r>
          </a:p>
        </p:txBody>
      </p:sp>
    </p:spTree>
    <p:extLst>
      <p:ext uri="{BB962C8B-B14F-4D97-AF65-F5344CB8AC3E}">
        <p14:creationId xmlns:p14="http://schemas.microsoft.com/office/powerpoint/2010/main" val="651041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E2D9F4-1E27-4303-96AB-63B60283669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CD681C-05DC-40F3-BA04-81F3E862C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7EBB5-C1FC-40E7-8D12-742457384A2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8030238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</a:t>
            </a:r>
            <a:r>
              <a:rPr lang="en-US" dirty="0" err="1"/>
              <a:t>Racami</a:t>
            </a:r>
            <a:r>
              <a:rPr lang="en-US" dirty="0"/>
              <a:t> is the author of the </a:t>
            </a:r>
            <a:r>
              <a:rPr lang="en-US" dirty="0" err="1"/>
              <a:t>Alchem</a:t>
            </a:r>
            <a:r>
              <a:rPr lang="en-US" dirty="0"/>
              <a:t>-e™, used by companies to perform multi-channel communications</a:t>
            </a:r>
          </a:p>
          <a:p>
            <a:r>
              <a:rPr lang="en-US" dirty="0"/>
              <a:t>Mako is used to “normalize” content by converting multiple PDLs (PS, PCL) into PDF/X as part of a CCM workflow</a:t>
            </a:r>
          </a:p>
          <a:p>
            <a:pPr lvl="1"/>
            <a:r>
              <a:rPr lang="en-US" dirty="0"/>
              <a:t>Allows content to be indexed and later searched</a:t>
            </a:r>
          </a:p>
          <a:p>
            <a:r>
              <a:rPr lang="en-US" dirty="0"/>
              <a:t>Mako is also used for combining thousands of transactional PDFs into one for printing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DE3A97D-075F-46FE-B881-A8C898C86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Use case (</a:t>
            </a:r>
            <a:r>
              <a:rPr lang="en-GB" dirty="0" err="1"/>
              <a:t>Racami</a:t>
            </a:r>
            <a:r>
              <a:rPr lang="en-GB" dirty="0"/>
              <a:t>)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E9C393A-9A64-4DA1-9EB4-898A5602276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4342" y="2057400"/>
            <a:ext cx="4496000" cy="141051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248E30-77C0-4DDF-99A3-3B151C73D078}"/>
              </a:ext>
            </a:extLst>
          </p:cNvPr>
          <p:cNvSpPr txBox="1"/>
          <p:nvPr/>
        </p:nvSpPr>
        <p:spPr>
          <a:xfrm>
            <a:off x="8572022" y="3430170"/>
            <a:ext cx="5760640" cy="314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i="1" dirty="0">
                <a:latin typeface="Avenir LT Std 65 Medium" panose="020B0603020203020204" pitchFamily="34" charset="0"/>
              </a:rPr>
              <a:t>Our customers can rest easy knowing that when it comes to Postscript, PCL, and PDF processing, they have the combined expertise of </a:t>
            </a:r>
            <a:r>
              <a:rPr lang="en-US" i="1" dirty="0" err="1">
                <a:latin typeface="Avenir LT Std 65 Medium" panose="020B0603020203020204" pitchFamily="34" charset="0"/>
              </a:rPr>
              <a:t>Racami</a:t>
            </a:r>
            <a:r>
              <a:rPr lang="en-US" i="1" dirty="0">
                <a:latin typeface="Avenir LT Std 65 Medium" panose="020B0603020203020204" pitchFamily="34" charset="0"/>
              </a:rPr>
              <a:t> and Global Graphics.</a:t>
            </a:r>
            <a:endParaRPr lang="en-US" sz="7200" i="1" dirty="0">
              <a:solidFill>
                <a:srgbClr val="FF3300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3FEF22-083F-4621-9E1F-BB45A9FF00A1}"/>
              </a:ext>
            </a:extLst>
          </p:cNvPr>
          <p:cNvSpPr txBox="1"/>
          <p:nvPr/>
        </p:nvSpPr>
        <p:spPr>
          <a:xfrm>
            <a:off x="13111017" y="5677939"/>
            <a:ext cx="2880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500" i="1" dirty="0">
                <a:solidFill>
                  <a:srgbClr val="FF3300"/>
                </a:solidFill>
                <a:latin typeface="Britannic Bold" panose="020B0903060703020204" pitchFamily="34" charset="0"/>
              </a:rPr>
              <a:t>”</a:t>
            </a:r>
            <a:endParaRPr lang="en-US" sz="9600" dirty="0">
              <a:latin typeface="Britannic Bold" panose="020B09030607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E3639B-852E-42F5-81D5-A3F1C5EE03C5}"/>
              </a:ext>
            </a:extLst>
          </p:cNvPr>
          <p:cNvSpPr txBox="1"/>
          <p:nvPr/>
        </p:nvSpPr>
        <p:spPr>
          <a:xfrm>
            <a:off x="8428006" y="2896770"/>
            <a:ext cx="28803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i="1" dirty="0">
                <a:solidFill>
                  <a:srgbClr val="FF3300"/>
                </a:solidFill>
                <a:latin typeface="Britannic Bold" panose="020B0903060703020204" pitchFamily="34" charset="0"/>
              </a:rPr>
              <a:t>“</a:t>
            </a:r>
            <a:endParaRPr lang="en-US" sz="11500" i="1" dirty="0">
              <a:solidFill>
                <a:srgbClr val="FF330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869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1162D3-5278-4D2D-84CC-8B2E33758D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6D088-AA92-490A-AD9E-DCC3CE6CE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EA487-3014-46E6-8072-F5AFAA66718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10157792" cy="4953000"/>
          </a:xfrm>
        </p:spPr>
        <p:txBody>
          <a:bodyPr>
            <a:normAutofit fontScale="92500"/>
          </a:bodyPr>
          <a:lstStyle/>
          <a:p>
            <a:r>
              <a:rPr lang="en-GB" dirty="0"/>
              <a:t>Anything in PostScript can be represented in PDF</a:t>
            </a:r>
          </a:p>
          <a:p>
            <a:pPr lvl="1"/>
            <a:r>
              <a:rPr lang="en-GB" dirty="0"/>
              <a:t>So nothing is lost in conversion to PDF</a:t>
            </a:r>
          </a:p>
          <a:p>
            <a:r>
              <a:rPr lang="en-GB" dirty="0"/>
              <a:t>For other page description languages (PDLs) it’s not so easy</a:t>
            </a:r>
          </a:p>
          <a:p>
            <a:pPr lvl="1"/>
            <a:r>
              <a:rPr lang="en-GB" dirty="0"/>
              <a:t>PDLs such as PCL are concerned only with the representation on the page</a:t>
            </a:r>
          </a:p>
          <a:p>
            <a:pPr lvl="1"/>
            <a:r>
              <a:rPr lang="en-GB" dirty="0"/>
              <a:t>A different approach is required to acquire useful text and data</a:t>
            </a:r>
          </a:p>
          <a:p>
            <a:r>
              <a:rPr lang="en-GB" dirty="0"/>
              <a:t>Mako is a software library from Global Graphics that employs this approach to PDL conversion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2246DC-CFEB-41D2-9002-5FD4B16DA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Philosophy</a:t>
            </a:r>
            <a:endParaRPr lang="en-US" dirty="0"/>
          </a:p>
        </p:txBody>
      </p:sp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8EBA9368-DBDE-4FD9-BE2E-B9161A3ED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7608" y="2458616"/>
            <a:ext cx="3118517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24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671F8F-5971-4DA5-9607-9BD96C242D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6F126D-BCE2-43C6-B2C6-A99AC18F3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4EE90-6F0A-436D-B1F8-CB59874CBD6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8285584" cy="4865712"/>
          </a:xfrm>
        </p:spPr>
        <p:txBody>
          <a:bodyPr>
            <a:normAutofit/>
          </a:bodyPr>
          <a:lstStyle/>
          <a:p>
            <a:r>
              <a:rPr lang="en-GB" dirty="0"/>
              <a:t>Parsing PCL &amp; other formats</a:t>
            </a:r>
          </a:p>
          <a:p>
            <a:pPr lvl="1"/>
            <a:r>
              <a:rPr lang="en-GB" dirty="0"/>
              <a:t>Treated as a ‘recipe’ for making a page</a:t>
            </a:r>
          </a:p>
          <a:p>
            <a:pPr lvl="1"/>
            <a:r>
              <a:rPr lang="en-GB" dirty="0"/>
              <a:t>Mako API calls construct a DOM (Document Object Model)</a:t>
            </a:r>
          </a:p>
          <a:p>
            <a:pPr lvl="1"/>
            <a:r>
              <a:rPr lang="en-GB" dirty="0"/>
              <a:t>DOM represents document &amp; page content in a format-agnostic way</a:t>
            </a:r>
          </a:p>
          <a:p>
            <a:pPr lvl="1"/>
            <a:r>
              <a:rPr lang="en-GB" dirty="0"/>
              <a:t>DOM can store metadata including print instructions</a:t>
            </a:r>
          </a:p>
          <a:p>
            <a:pPr lvl="2"/>
            <a:r>
              <a:rPr lang="en-GB" dirty="0"/>
              <a:t>Process PJL to populate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8971E0-CD6B-4D3E-BAA0-D6C028FA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Document Object Model</a:t>
            </a:r>
            <a:endParaRPr lang="en-US" dirty="0"/>
          </a:p>
        </p:txBody>
      </p:sp>
      <p:pic>
        <p:nvPicPr>
          <p:cNvPr id="63" name="Picture 62" descr="A screenshot of a cell phone&#10;&#10;Description automatically generated">
            <a:extLst>
              <a:ext uri="{FF2B5EF4-FFF2-40B4-BE49-F238E27FC236}">
                <a16:creationId xmlns:a16="http://schemas.microsoft.com/office/drawing/2014/main" id="{F3305590-E0A0-405D-9E30-59D0EF125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454" y="2154213"/>
            <a:ext cx="5967424" cy="412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494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396A4E-5E83-42BF-A9C2-649781ABA8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EAF693-A524-4547-8852-E036E26A4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934CE1-70FB-4B03-B23A-20EE786F0C4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9941768" cy="4953000"/>
          </a:xfrm>
        </p:spPr>
        <p:txBody>
          <a:bodyPr>
            <a:normAutofit/>
          </a:bodyPr>
          <a:lstStyle/>
          <a:p>
            <a:r>
              <a:rPr lang="en-GB" dirty="0"/>
              <a:t>All fonts represented as OpenType or Type 3</a:t>
            </a:r>
            <a:endParaRPr lang="en-US" dirty="0"/>
          </a:p>
          <a:p>
            <a:pPr lvl="1"/>
            <a:r>
              <a:rPr lang="en-US" dirty="0"/>
              <a:t>Map bitmap fonts to Type 3</a:t>
            </a:r>
          </a:p>
          <a:p>
            <a:r>
              <a:rPr lang="en-US" dirty="0"/>
              <a:t>Identify symbol sets</a:t>
            </a:r>
          </a:p>
          <a:p>
            <a:r>
              <a:rPr lang="en-US" dirty="0"/>
              <a:t>Encoding</a:t>
            </a:r>
          </a:p>
          <a:p>
            <a:pPr lvl="1"/>
            <a:r>
              <a:rPr lang="en-US" dirty="0"/>
              <a:t>Glyph in the right position?</a:t>
            </a:r>
          </a:p>
          <a:p>
            <a:pPr lvl="1"/>
            <a:r>
              <a:rPr lang="en-US" dirty="0" err="1"/>
              <a:t>ToUnicode</a:t>
            </a:r>
            <a:r>
              <a:rPr lang="en-US" dirty="0"/>
              <a:t>()</a:t>
            </a:r>
          </a:p>
          <a:p>
            <a:r>
              <a:rPr lang="en-US" dirty="0"/>
              <a:t>Not always possible for downloaded fonts</a:t>
            </a:r>
          </a:p>
          <a:p>
            <a:pPr lvl="1"/>
            <a:r>
              <a:rPr lang="en-US" dirty="0"/>
              <a:t>Could apply OCR to identify glyphs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54DC65-862F-464D-B710-E6268FE01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Fonts and text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58F327-3FDD-40FA-BE83-D143C1517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4539" y="2458616"/>
            <a:ext cx="4650061" cy="374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24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E6FE70-01FD-4BDC-B2A2-3D4E24F184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7B2643-4BC2-4B31-BCA2-7AE69F3534F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5A5212-FFF0-42FF-91DC-17CEC398E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 © 2020, PDF Association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5B0A60-3DF3-43AB-ABE2-714AFDD08A9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85800" y="2057400"/>
            <a:ext cx="8573616" cy="5297760"/>
          </a:xfrm>
        </p:spPr>
        <p:txBody>
          <a:bodyPr>
            <a:normAutofit/>
          </a:bodyPr>
          <a:lstStyle/>
          <a:p>
            <a:r>
              <a:rPr lang="en-GB" dirty="0"/>
              <a:t>PCL5 and PCL/XL have an unsophisticated </a:t>
            </a:r>
            <a:r>
              <a:rPr lang="en-GB" dirty="0" err="1"/>
              <a:t>color</a:t>
            </a:r>
            <a:r>
              <a:rPr lang="en-GB" dirty="0"/>
              <a:t> model</a:t>
            </a:r>
          </a:p>
          <a:p>
            <a:pPr lvl="1"/>
            <a:r>
              <a:rPr lang="en-GB" dirty="0"/>
              <a:t>RGB or Gray</a:t>
            </a:r>
          </a:p>
          <a:p>
            <a:pPr lvl="1"/>
            <a:r>
              <a:rPr lang="en-GB" dirty="0"/>
              <a:t>Convert to a target space in DOM or specify an output intent when saving to PDF</a:t>
            </a:r>
          </a:p>
          <a:p>
            <a:r>
              <a:rPr lang="en-GB" dirty="0"/>
              <a:t>PCL ROPs (Raster Operations) enable </a:t>
            </a:r>
            <a:r>
              <a:rPr lang="en-GB" dirty="0" err="1"/>
              <a:t>colors</a:t>
            </a:r>
            <a:r>
              <a:rPr lang="en-GB" dirty="0"/>
              <a:t> to interact</a:t>
            </a:r>
          </a:p>
          <a:p>
            <a:pPr lvl="1"/>
            <a:r>
              <a:rPr lang="en-GB" dirty="0"/>
              <a:t>Processed during input phase</a:t>
            </a:r>
          </a:p>
          <a:p>
            <a:pPr lvl="2"/>
            <a:r>
              <a:rPr lang="en-GB" dirty="0"/>
              <a:t>Can be ignored to improve performance if text (or image) extraction is primary goal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E68367D-E5FE-46E1-BBD0-6A208F6FB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Color and images</a:t>
            </a:r>
            <a:endParaRPr lang="en-US" dirty="0"/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BBF6A05E-E168-41B1-87CF-0E82774695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3432" y="3009009"/>
            <a:ext cx="4824536" cy="225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14446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PDFA">
      <a:dk1>
        <a:srgbClr val="231F20"/>
      </a:dk1>
      <a:lt1>
        <a:sysClr val="window" lastClr="FFFFFF"/>
      </a:lt1>
      <a:dk2>
        <a:srgbClr val="231F20"/>
      </a:dk2>
      <a:lt2>
        <a:srgbClr val="F8F8F8"/>
      </a:lt2>
      <a:accent1>
        <a:srgbClr val="D03F4E"/>
      </a:accent1>
      <a:accent2>
        <a:srgbClr val="8B985B"/>
      </a:accent2>
      <a:accent3>
        <a:srgbClr val="CA9831"/>
      </a:accent3>
      <a:accent4>
        <a:srgbClr val="4891AF"/>
      </a:accent4>
      <a:accent5>
        <a:srgbClr val="AFB3B6"/>
      </a:accent5>
      <a:accent6>
        <a:srgbClr val="D7D9DA"/>
      </a:accent6>
      <a:hlink>
        <a:srgbClr val="D03F4E"/>
      </a:hlink>
      <a:folHlink>
        <a:srgbClr val="D03F4E"/>
      </a:folHlink>
    </a:clrScheme>
    <a:fontScheme name="Source Sans Pro">
      <a:majorFont>
        <a:latin typeface="Source Sans Pro SemiBold"/>
        <a:ea typeface=""/>
        <a:cs typeface=""/>
      </a:majorFont>
      <a:minorFont>
        <a:latin typeface="Source Sans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9525">
          <a:noFill/>
          <a:round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name="Präsentation2" id="{B4A0BFF7-4FB4-438F-9A1D-1E480C2C20AE}" vid="{49842ED9-6858-4DB4-BD86-1026F9CE25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OctoberPDFest</Template>
  <TotalTime>7052</TotalTime>
  <Words>700</Words>
  <Application>Microsoft Office PowerPoint</Application>
  <PresentationFormat>Custom</PresentationFormat>
  <Paragraphs>94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Avenir LT Std 65 Medium</vt:lpstr>
      <vt:lpstr>Berlin Sans FB Demi</vt:lpstr>
      <vt:lpstr>Britannic Bold</vt:lpstr>
      <vt:lpstr>Calibri</vt:lpstr>
      <vt:lpstr>Source Sans Pro</vt:lpstr>
      <vt:lpstr>Source Sans Pro SemiBold</vt:lpstr>
      <vt:lpstr>Wingdings</vt:lpstr>
      <vt:lpstr>Default Theme</vt:lpstr>
      <vt:lpstr>When Content Matters</vt:lpstr>
      <vt:lpstr>Who am I?</vt:lpstr>
      <vt:lpstr>Why it matters?</vt:lpstr>
      <vt:lpstr>Why bother?</vt:lpstr>
      <vt:lpstr>Use case (Racami)</vt:lpstr>
      <vt:lpstr>Philosophy</vt:lpstr>
      <vt:lpstr>Document Object Model</vt:lpstr>
      <vt:lpstr>Fonts and text</vt:lpstr>
      <vt:lpstr>Color and images</vt:lpstr>
      <vt:lpstr>Mako</vt:lpstr>
      <vt:lpstr>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Thrilling Title</dc:title>
  <dc:creator>David Stevenson</dc:creator>
  <cp:lastModifiedBy>David Stevenson</cp:lastModifiedBy>
  <cp:revision>44</cp:revision>
  <dcterms:created xsi:type="dcterms:W3CDTF">2020-09-11T16:06:41Z</dcterms:created>
  <dcterms:modified xsi:type="dcterms:W3CDTF">2020-10-09T17:14:02Z</dcterms:modified>
</cp:coreProperties>
</file>