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671" r:id="rId5"/>
    <p:sldMasterId id="2147483679" r:id="rId6"/>
    <p:sldMasterId id="2147483687" r:id="rId7"/>
    <p:sldMasterId id="2147483695" r:id="rId8"/>
  </p:sldMasterIdLst>
  <p:notesMasterIdLst>
    <p:notesMasterId r:id="rId27"/>
  </p:notesMasterIdLst>
  <p:sldIdLst>
    <p:sldId id="499" r:id="rId9"/>
    <p:sldId id="550" r:id="rId10"/>
    <p:sldId id="529" r:id="rId11"/>
    <p:sldId id="501" r:id="rId12"/>
    <p:sldId id="502" r:id="rId13"/>
    <p:sldId id="504" r:id="rId14"/>
    <p:sldId id="537" r:id="rId15"/>
    <p:sldId id="510" r:id="rId16"/>
    <p:sldId id="511" r:id="rId17"/>
    <p:sldId id="513" r:id="rId18"/>
    <p:sldId id="507" r:id="rId19"/>
    <p:sldId id="552" r:id="rId20"/>
    <p:sldId id="553" r:id="rId21"/>
    <p:sldId id="532" r:id="rId22"/>
    <p:sldId id="530" r:id="rId23"/>
    <p:sldId id="506" r:id="rId24"/>
    <p:sldId id="302" r:id="rId25"/>
    <p:sldId id="257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88484" autoAdjust="0"/>
  </p:normalViewPr>
  <p:slideViewPr>
    <p:cSldViewPr snapToGrid="0" snapToObjects="1">
      <p:cViewPr varScale="1">
        <p:scale>
          <a:sx n="101" d="100"/>
          <a:sy n="101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45809-F2C1-5245-88E5-28E9C832851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07646-0FBB-4B4B-9B30-C2F1E02E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2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edtest.net/reports/united-states/2018/#fixed#fixe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rstechnica.com/tech-policy/2020/02/fcc-data-fails-to-count-21-million-people-without-broadband-study-finds" TargetMode="External"/><Relationship Id="rId4" Type="http://schemas.openxmlformats.org/officeDocument/2006/relationships/hyperlink" Target="https://broadbandnow.com/guides/how-much-internet-speed-do-i-need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A4759-9247-4F0E-8F1A-AF1456D66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5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“Remote work has grown steadily since 2005, as companies of all types—private, public, nonprofit, or startup—continue to recognize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bottom-line benefits of integrating remote 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into their business strategies,” said Sara Sutton, founder and CEO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FlexJobs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“With improvements to technology, and increasing demands from employees in a tight labor market, we fully expect to see the momentum around this important workplace continue to grow,” Sutton concluded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A4759-9247-4F0E-8F1A-AF1456D668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Claims processing, mortgage processing, new account opening, invoice processing, …</a:t>
            </a:r>
          </a:p>
          <a:p>
            <a:endParaRPr lang="en-US" dirty="0"/>
          </a:p>
          <a:p>
            <a:r>
              <a:rPr lang="en-US" dirty="0"/>
              <a:t>How many claims, mortgages or invoices could you have processed in a 1000 hours?</a:t>
            </a:r>
          </a:p>
          <a:p>
            <a:r>
              <a:rPr lang="en-US" dirty="0"/>
              <a:t>How many customers could have been served more quickly?</a:t>
            </a:r>
          </a:p>
          <a:p>
            <a:r>
              <a:rPr lang="en-US" dirty="0"/>
              <a:t>How much better could your margin have been?</a:t>
            </a:r>
          </a:p>
          <a:p>
            <a:r>
              <a:rPr lang="en-US" dirty="0"/>
              <a:t>How much better could be the user experience of your mobile and web apps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07646-0FBB-4B4B-9B30-C2F1E02E4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07646-0FBB-4B4B-9B30-C2F1E02E4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2018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Ookla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report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found that during Q2-Q3, the average download speed over fixed broadband in the U.S. was 95.25 Mbps during Q2-Q3. To provide some context,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general download speed requirements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downloading large files is 200+ Mbps.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defined by the FCC, a “broadband” internet connection provides at least 25 Mbps for download speed. While this may be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decent benchmark for the average family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may not be enough for your work usage. Considering the fact that an estimated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42.8 million Americans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without stable broadband, there is clearly a deficiency that, if left unaddressed, will continue to cause delays and other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07646-0FBB-4B4B-9B30-C2F1E02E47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market change is driving demand for business efficiency improvement via advanced document compression, Foxit can help with many additional problems such as </a:t>
            </a:r>
            <a:r>
              <a:rPr lang="en-US" dirty="0" err="1"/>
              <a:t>cost&amp;risk</a:t>
            </a:r>
            <a:r>
              <a:rPr lang="en-US" dirty="0"/>
              <a:t> reduction as well as complex conversion use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07646-0FBB-4B4B-9B30-C2F1E02E4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2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customer profiles fall into several buckets which frequently overlap: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volumes of documents: Banking, Insurance, Government, Healthcare,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Files: Energy &amp; Engineering, Oil &amp; Gas, Construction, Transportation, Aviation,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of the above organizations are spread across the planet and also migrating to the cloud creating overlapping requirements for mass document conversion &amp; compression.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07646-0FBB-4B4B-9B30-C2F1E02E47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5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A4759-9247-4F0E-8F1A-AF1456D668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05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89DB5E7-56D4-B041-994C-792CA0D560B9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937271-0894-A248-9CBA-4412E4F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5D9907E-84D1-E247-933A-F23F69151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06741"/>
            <a:ext cx="11277600" cy="1981912"/>
          </a:xfrm>
          <a:prstGeom prst="rect">
            <a:avLst/>
          </a:prstGeom>
        </p:spPr>
        <p:txBody>
          <a:bodyPr bIns="90000" anchor="t">
            <a:normAutofit/>
          </a:bodyPr>
          <a:lstStyle>
            <a:lvl1pPr algn="ctr">
              <a:defRPr sz="5400" b="1" i="1" u="none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Large Claim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85E83B92-25BA-C840-9BDA-45B97A6B6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1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1B72503-5366-464F-BF14-2BCB61A49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1832"/>
            <a:ext cx="10515600" cy="81002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561EBFF-269D-AD41-8007-FD290D494D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742440"/>
            <a:ext cx="10515600" cy="16764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de-DE" dirty="0" err="1"/>
              <a:t>Tagline</a:t>
            </a:r>
            <a:endParaRPr lang="en-US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2DC3B0B-4CCA-EC48-B58C-7DE469C24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7DF44-1408-DB4F-9101-23F7DC20A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59963"/>
            <a:ext cx="11277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FAB61C-49D0-C14F-9D13-B22C8AFB2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91223"/>
            <a:ext cx="11277600" cy="3485824"/>
          </a:xfrm>
        </p:spPr>
        <p:txBody>
          <a:bodyPr/>
          <a:lstStyle>
            <a:lvl1pPr>
              <a:defRPr sz="2800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18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First Level </a:t>
            </a:r>
            <a:r>
              <a:rPr lang="de-DE" dirty="0" err="1"/>
              <a:t>Purple</a:t>
            </a:r>
            <a:endParaRPr lang="de-DE" dirty="0"/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BA27827-8B90-554A-8431-CE782BD0D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3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17BF4C3-A407-BE4D-9793-830CC4BD4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32531"/>
            <a:ext cx="5638800" cy="135299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A80BD57-DB5A-F54C-9E7F-51AEAD97C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6966"/>
            <a:ext cx="5638800" cy="350008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800"/>
            </a:lvl2pPr>
            <a:lvl3pPr marL="852488" indent="0">
              <a:buNone/>
              <a:defRPr sz="2800"/>
            </a:lvl3pPr>
            <a:lvl4pPr marL="1160463" indent="0">
              <a:buNone/>
              <a:defRPr sz="2800"/>
            </a:lvl4pPr>
            <a:lvl5pPr marL="1468438" indent="0">
              <a:buNone/>
              <a:defRPr sz="2800"/>
            </a:lvl5pPr>
          </a:lstStyle>
          <a:p>
            <a:pPr lvl="0"/>
            <a:r>
              <a:rPr lang="de-DE" dirty="0"/>
              <a:t>Paragraph</a:t>
            </a:r>
            <a:endParaRPr lang="en-US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3E5B0A9-DA25-E548-801C-79A99DF59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4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71172C-90D0-9144-872D-A032E9BF9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ACE370-0557-A747-AD4F-D03F5C7B1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9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867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8ABC991-3C6B-B54F-81DE-6193E2C96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68166"/>
            <a:ext cx="11277600" cy="1981912"/>
          </a:xfrm>
          <a:prstGeom prst="rect">
            <a:avLst/>
          </a:prstGeom>
        </p:spPr>
        <p:txBody>
          <a:bodyPr bIns="90000" anchor="b">
            <a:normAutofit/>
          </a:bodyPr>
          <a:lstStyle>
            <a:lvl1pPr algn="ctr">
              <a:defRPr sz="5400" b="1" i="1" u="none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Title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F7608E1-57E0-634A-8DC7-E4C4814A4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50078"/>
            <a:ext cx="11277599" cy="3139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Tagline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191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89DB5E7-56D4-B041-994C-792CA0D560B9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937271-0894-A248-9CBA-4412E4F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24E1D29-D625-164E-9897-78F1DA3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06741"/>
            <a:ext cx="11277600" cy="1981912"/>
          </a:xfrm>
          <a:prstGeom prst="rect">
            <a:avLst/>
          </a:prstGeom>
        </p:spPr>
        <p:txBody>
          <a:bodyPr bIns="90000" anchor="t">
            <a:normAutofit/>
          </a:bodyPr>
          <a:lstStyle>
            <a:lvl1pPr algn="ctr">
              <a:defRPr sz="5400" b="1" i="1" u="none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Large Claim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F0A3E0BA-7CCB-5446-B04B-CB9FE692F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12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1B72503-5366-464F-BF14-2BCB61A49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24128"/>
            <a:ext cx="10515600" cy="72773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5B794B5-FB5A-D542-8A6E-FDFCBD765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742440"/>
            <a:ext cx="10515600" cy="16764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de-DE" dirty="0" err="1"/>
              <a:t>Tagline</a:t>
            </a:r>
            <a:endParaRPr lang="en-US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BB37FBB-A8DD-A843-967E-08067E4F1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7DF44-1408-DB4F-9101-23F7DC20A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59963"/>
            <a:ext cx="11277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FAB61C-49D0-C14F-9D13-B22C8AFB2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91223"/>
            <a:ext cx="11277600" cy="3485824"/>
          </a:xfrm>
        </p:spPr>
        <p:txBody>
          <a:bodyPr/>
          <a:lstStyle>
            <a:lvl1pPr>
              <a:defRPr sz="2800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18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First Level Blue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4DAA017-8FBC-E947-96CC-4234C3DB8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5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8ABC991-3C6B-B54F-81DE-6193E2C96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68166"/>
            <a:ext cx="11277600" cy="1981912"/>
          </a:xfrm>
          <a:prstGeom prst="rect">
            <a:avLst/>
          </a:prstGeom>
        </p:spPr>
        <p:txBody>
          <a:bodyPr bIns="90000" anchor="b">
            <a:normAutofit/>
          </a:bodyPr>
          <a:lstStyle>
            <a:lvl1pPr algn="ctr">
              <a:defRPr sz="5400" b="1" i="1" u="none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Title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F7608E1-57E0-634A-8DC7-E4C4814A4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50078"/>
            <a:ext cx="11277599" cy="3139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Tagline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81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17BF4C3-A407-BE4D-9793-830CC4BD4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32531"/>
            <a:ext cx="5638800" cy="135299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A80BD57-DB5A-F54C-9E7F-51AEAD97C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6966"/>
            <a:ext cx="5638800" cy="35625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800"/>
            </a:lvl2pPr>
            <a:lvl3pPr marL="852488" indent="0">
              <a:buNone/>
              <a:defRPr sz="2800"/>
            </a:lvl3pPr>
            <a:lvl4pPr marL="1160463" indent="0">
              <a:buNone/>
              <a:defRPr sz="2800"/>
            </a:lvl4pPr>
            <a:lvl5pPr marL="1468438" indent="0">
              <a:buNone/>
              <a:defRPr sz="2800"/>
            </a:lvl5pPr>
          </a:lstStyle>
          <a:p>
            <a:pPr lvl="0"/>
            <a:r>
              <a:rPr lang="de-DE" dirty="0"/>
              <a:t>Paragraph</a:t>
            </a:r>
            <a:endParaRPr lang="en-US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A6EC7A7B-9A90-B14C-8364-B00FCE5BD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71172C-90D0-9144-872D-A032E9BF9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7CECA63-1824-A84D-B6E4-41206E56B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41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8ABC991-3C6B-B54F-81DE-6193E2C96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68166"/>
            <a:ext cx="11277600" cy="1981912"/>
          </a:xfrm>
          <a:prstGeom prst="rect">
            <a:avLst/>
          </a:prstGeom>
        </p:spPr>
        <p:txBody>
          <a:bodyPr bIns="90000" anchor="b">
            <a:normAutofit/>
          </a:bodyPr>
          <a:lstStyle>
            <a:lvl1pPr algn="ctr">
              <a:defRPr sz="5400" b="1" i="1" u="none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Title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F7608E1-57E0-634A-8DC7-E4C4814A4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50078"/>
            <a:ext cx="11277599" cy="3139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Tagline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168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89DB5E7-56D4-B041-994C-792CA0D560B9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937271-0894-A248-9CBA-4412E4F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E190C59-C198-DF4A-BFF3-EB16DD03E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06741"/>
            <a:ext cx="11277600" cy="1981912"/>
          </a:xfrm>
          <a:prstGeom prst="rect">
            <a:avLst/>
          </a:prstGeom>
        </p:spPr>
        <p:txBody>
          <a:bodyPr bIns="90000" anchor="t">
            <a:normAutofit/>
          </a:bodyPr>
          <a:lstStyle>
            <a:lvl1pPr algn="ctr">
              <a:defRPr sz="5400" b="1" i="1" u="none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Large Claim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589CB92-C0E7-8249-B540-4D2C23B0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37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1B72503-5366-464F-BF14-2BCB61A49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85574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12213D8-41A9-7042-A7BD-3E0225D03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742440"/>
            <a:ext cx="10515600" cy="16764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de-DE" dirty="0" err="1"/>
              <a:t>Tagline</a:t>
            </a:r>
            <a:endParaRPr lang="en-US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16F18CE0-87A6-504E-945A-BEAB40674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1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7DF44-1408-DB4F-9101-23F7DC20A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59963"/>
            <a:ext cx="11277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FAB61C-49D0-C14F-9D13-B22C8AFB2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91223"/>
            <a:ext cx="11277600" cy="3485824"/>
          </a:xfrm>
        </p:spPr>
        <p:txBody>
          <a:bodyPr/>
          <a:lstStyle>
            <a:lvl1pPr>
              <a:defRPr sz="2800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18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First Level Green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B28FF91-E7E3-1A4A-ABA7-9244EDEAF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54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17BF4C3-A407-BE4D-9793-830CC4BD4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32531"/>
            <a:ext cx="11247120" cy="135299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A80BD57-DB5A-F54C-9E7F-51AEAD97C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6966"/>
            <a:ext cx="11247120" cy="350008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800"/>
            </a:lvl2pPr>
            <a:lvl3pPr marL="852488" indent="0">
              <a:buNone/>
              <a:defRPr sz="2800"/>
            </a:lvl3pPr>
            <a:lvl4pPr marL="1160463" indent="0">
              <a:buNone/>
              <a:defRPr sz="2800"/>
            </a:lvl4pPr>
            <a:lvl5pPr marL="1468438" indent="0">
              <a:buNone/>
              <a:defRPr sz="2800"/>
            </a:lvl5pPr>
          </a:lstStyle>
          <a:p>
            <a:pPr lvl="0"/>
            <a:r>
              <a:rPr lang="de-DE" dirty="0"/>
              <a:t>Paragraph</a:t>
            </a:r>
            <a:endParaRPr lang="en-US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066BCA8-058C-BA49-9BFC-E04830FDB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35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71172C-90D0-9144-872D-A032E9BF9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11B4DA7-37D2-CB4C-9451-C1B13FEDB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4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5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89DB5E7-56D4-B041-994C-792CA0D560B9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937271-0894-A248-9CBA-4412E4F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CB2AD9-0E27-6D40-A26F-A9E93AC31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06741"/>
            <a:ext cx="11277600" cy="1981912"/>
          </a:xfrm>
          <a:prstGeom prst="rect">
            <a:avLst/>
          </a:prstGeom>
        </p:spPr>
        <p:txBody>
          <a:bodyPr bIns="90000" anchor="t">
            <a:normAutofit/>
          </a:bodyPr>
          <a:lstStyle>
            <a:lvl1pPr algn="ctr">
              <a:defRPr sz="5400" b="1" i="1" u="none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Large Claim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94CBF3CD-6C03-0E48-AA8C-8019698FE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56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8ABC991-3C6B-B54F-81DE-6193E2C96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68166"/>
            <a:ext cx="11277600" cy="1981912"/>
          </a:xfrm>
          <a:prstGeom prst="rect">
            <a:avLst/>
          </a:prstGeom>
        </p:spPr>
        <p:txBody>
          <a:bodyPr bIns="90000" anchor="b">
            <a:normAutofit/>
          </a:bodyPr>
          <a:lstStyle>
            <a:lvl1pPr algn="ctr">
              <a:defRPr sz="5400" b="1" i="1" u="none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Title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F7608E1-57E0-634A-8DC7-E4C4814A4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50078"/>
            <a:ext cx="11277599" cy="3139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Tagline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034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89DB5E7-56D4-B041-994C-792CA0D560B9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937271-0894-A248-9CBA-4412E4F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24E1D29-D625-164E-9897-78F1DA3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06741"/>
            <a:ext cx="11277600" cy="1981912"/>
          </a:xfrm>
          <a:prstGeom prst="rect">
            <a:avLst/>
          </a:prstGeom>
        </p:spPr>
        <p:txBody>
          <a:bodyPr bIns="90000" anchor="t">
            <a:normAutofit/>
          </a:bodyPr>
          <a:lstStyle>
            <a:lvl1pPr algn="ctr">
              <a:defRPr sz="5400" b="1" i="1" u="none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Large Claim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F0A3E0BA-7CCB-5446-B04B-CB9FE692F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07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1B72503-5366-464F-BF14-2BCB61A49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24128"/>
            <a:ext cx="10515600" cy="72773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5B794B5-FB5A-D542-8A6E-FDFCBD765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742440"/>
            <a:ext cx="10515600" cy="16764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de-DE" dirty="0" err="1"/>
              <a:t>Tagline</a:t>
            </a:r>
            <a:endParaRPr lang="en-US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BB37FBB-A8DD-A843-967E-08067E4F1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02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7DF44-1408-DB4F-9101-23F7DC20A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7083"/>
            <a:ext cx="11277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FAB61C-49D0-C14F-9D13-B22C8AFB2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96" y="2408343"/>
            <a:ext cx="10852704" cy="3485824"/>
          </a:xfrm>
        </p:spPr>
        <p:txBody>
          <a:bodyPr/>
          <a:lstStyle>
            <a:lvl1pPr>
              <a:defRPr sz="2400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1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1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Multi-Level </a:t>
            </a:r>
            <a:r>
              <a:rPr lang="de-DE" dirty="0" err="1"/>
              <a:t>Bullets</a:t>
            </a:r>
            <a:endParaRPr lang="de-DE" dirty="0"/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4DAA017-8FBC-E947-96CC-4234C3DB8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53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7DF44-1408-DB4F-9101-23F7DC20A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7083"/>
            <a:ext cx="11277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FAB61C-49D0-C14F-9D13-B22C8AFB2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96" y="2408343"/>
            <a:ext cx="10852704" cy="3485824"/>
          </a:xfrm>
        </p:spPr>
        <p:txBody>
          <a:bodyPr/>
          <a:lstStyle>
            <a:lvl1pPr>
              <a:defRPr sz="2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1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1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Single-Level </a:t>
            </a:r>
            <a:r>
              <a:rPr lang="de-DE" dirty="0" err="1"/>
              <a:t>Bullets</a:t>
            </a:r>
            <a:endParaRPr lang="de-DE" dirty="0"/>
          </a:p>
          <a:p>
            <a:pPr lvl="0"/>
            <a:r>
              <a:rPr lang="de-DE" dirty="0"/>
              <a:t>Single-Level </a:t>
            </a:r>
            <a:r>
              <a:rPr lang="de-DE" dirty="0" err="1"/>
              <a:t>Bullets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4DAA017-8FBC-E947-96CC-4234C3DB8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94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17BF4C3-A407-BE4D-9793-830CC4BD4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49651"/>
            <a:ext cx="10689336" cy="135299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A80BD57-DB5A-F54C-9E7F-51AEAD97C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96" y="2394086"/>
            <a:ext cx="6396528" cy="35625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800"/>
            </a:lvl2pPr>
            <a:lvl3pPr marL="852488" indent="0">
              <a:buNone/>
              <a:defRPr sz="2800"/>
            </a:lvl3pPr>
            <a:lvl4pPr marL="1160463" indent="0">
              <a:buNone/>
              <a:defRPr sz="2800"/>
            </a:lvl4pPr>
            <a:lvl5pPr marL="1468438" indent="0">
              <a:buNone/>
              <a:defRPr sz="2800"/>
            </a:lvl5pPr>
          </a:lstStyle>
          <a:p>
            <a:pPr lvl="0"/>
            <a:r>
              <a:rPr lang="de-DE" dirty="0"/>
              <a:t>Paragraph</a:t>
            </a:r>
            <a:endParaRPr lang="en-US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A6EC7A7B-9A90-B14C-8364-B00FCE5BD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51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71172C-90D0-9144-872D-A032E9BF9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7CECA63-1824-A84D-B6E4-41206E56B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1B72503-5366-464F-BF14-2BCB61A49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3544"/>
            <a:ext cx="10515600" cy="828314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778B885-B167-5F4A-AE3B-1249161771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742440"/>
            <a:ext cx="10515600" cy="16764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de-DE" dirty="0" err="1"/>
              <a:t>Tagline</a:t>
            </a:r>
            <a:endParaRPr lang="en-US" dirty="0"/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1F6C0A46-32C7-4C4E-92C9-5F7C033F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7DF44-1408-DB4F-9101-23F7DC20A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59963"/>
            <a:ext cx="11277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FAB61C-49D0-C14F-9D13-B22C8AFB2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91223"/>
            <a:ext cx="11277600" cy="3548320"/>
          </a:xfrm>
        </p:spPr>
        <p:txBody>
          <a:bodyPr/>
          <a:lstStyle>
            <a:lvl1pPr>
              <a:defRPr sz="2800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18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First Level Orange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7A56963A-D993-B94F-B77A-9423E0C4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6BFD32-26D5-2947-A06E-9C300BF8D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17BF4C3-A407-BE4D-9793-830CC4BD4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27451"/>
            <a:ext cx="5638800" cy="135299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A80BD57-DB5A-F54C-9E7F-51AEAD97C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1886"/>
            <a:ext cx="5638800" cy="35142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800"/>
            </a:lvl2pPr>
            <a:lvl3pPr marL="852488" indent="0">
              <a:buNone/>
              <a:defRPr sz="2800"/>
            </a:lvl3pPr>
            <a:lvl4pPr marL="1160463" indent="0">
              <a:buNone/>
              <a:defRPr sz="2800"/>
            </a:lvl4pPr>
            <a:lvl5pPr marL="1468438" indent="0">
              <a:buNone/>
              <a:defRPr sz="2800"/>
            </a:lvl5pPr>
          </a:lstStyle>
          <a:p>
            <a:pPr lvl="0"/>
            <a:r>
              <a:rPr lang="de-DE" dirty="0"/>
              <a:t>Paragraph</a:t>
            </a:r>
            <a:endParaRPr lang="en-US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5B01CBD-1EC1-DB47-8271-CD8129DB9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040110-D7F2-B14F-B703-012BA2144585}"/>
              </a:ext>
            </a:extLst>
          </p:cNvPr>
          <p:cNvSpPr/>
          <p:nvPr userDrawn="1"/>
        </p:nvSpPr>
        <p:spPr>
          <a:xfrm>
            <a:off x="0" y="718457"/>
            <a:ext cx="12192000" cy="6139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71172C-90D0-9144-872D-A032E9BF9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" y="207914"/>
            <a:ext cx="785532" cy="318459"/>
          </a:xfrm>
          <a:prstGeom prst="rect">
            <a:avLst/>
          </a:prstGeom>
        </p:spPr>
      </p:pic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2055295-935B-5649-B033-41F29AAA0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8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8ABC991-3C6B-B54F-81DE-6193E2C96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68166"/>
            <a:ext cx="11277600" cy="1981912"/>
          </a:xfrm>
          <a:prstGeom prst="rect">
            <a:avLst/>
          </a:prstGeom>
        </p:spPr>
        <p:txBody>
          <a:bodyPr bIns="90000" anchor="b">
            <a:normAutofit/>
          </a:bodyPr>
          <a:lstStyle>
            <a:lvl1pPr algn="ctr">
              <a:defRPr sz="5400" b="1" i="1" u="none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Title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F7608E1-57E0-634A-8DC7-E4C4814A4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50078"/>
            <a:ext cx="11277599" cy="3139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Tagline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5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3CDABCC-EE4A-BE49-BB43-65BAADB53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2FAF71-6AA1-954C-B0E5-3013B6B9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6E5BB-29B0-B649-9F0E-5E239A33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First Level Orange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7F652F-B540-F64C-8D62-CF6BACBE6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880" y="6310312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14404E-4AB3-4141-B374-9F2CFDDE7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6" r:id="rId2"/>
    <p:sldLayoutId id="2147483670" r:id="rId3"/>
    <p:sldLayoutId id="2147483668" r:id="rId4"/>
    <p:sldLayoutId id="2147483664" r:id="rId5"/>
    <p:sldLayoutId id="2147483669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444500" indent="-444500" algn="l" defTabSz="914400" rtl="0" eaLnBrk="1" fontAlgn="ctr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0"/>
        </a:buBlip>
        <a:tabLst/>
        <a:defRPr sz="36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marL="852488" indent="-395288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1"/>
        </a:buClr>
        <a:buSzPct val="66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38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1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488" indent="-273050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1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4AD1B5E-BD2F-4B4C-B1FB-0BEDB8FE7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2FAF71-6AA1-954C-B0E5-3013B6B9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6E5BB-29B0-B649-9F0E-5E239A33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First Level Orange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444500" indent="-444500" algn="l" defTabSz="914400" rtl="0" eaLnBrk="1" fontAlgn="ctr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0"/>
        </a:buBlip>
        <a:tabLst/>
        <a:defRPr sz="36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marL="852488" indent="-395288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2"/>
        </a:buClr>
        <a:buSzPct val="66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38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2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488" indent="-273050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2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C744C3-38F4-1A40-8787-E27898B30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2FAF71-6AA1-954C-B0E5-3013B6B9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6E5BB-29B0-B649-9F0E-5E239A33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First Level Orange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444500" indent="-444500" algn="l" defTabSz="914400" rtl="0" eaLnBrk="1" fontAlgn="ctr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0"/>
        </a:buBlip>
        <a:tabLst/>
        <a:defRPr sz="36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marL="852488" indent="-395288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SzPct val="66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38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488" indent="-273050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A61543E-F281-B04E-974A-913BC6485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2FAF71-6AA1-954C-B0E5-3013B6B9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6E5BB-29B0-B649-9F0E-5E239A33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First Level Orange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444500" indent="-444500" algn="l" defTabSz="914400" rtl="0" eaLnBrk="1" fontAlgn="ctr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0"/>
        </a:buBlip>
        <a:tabLst/>
        <a:defRPr sz="36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marL="852488" indent="-395288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4"/>
        </a:buClr>
        <a:buSzPct val="66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38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4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488" indent="-273050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4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C744C3-38F4-1A40-8787-E27898B30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2FAF71-6AA1-954C-B0E5-3013B6B9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6E5BB-29B0-B649-9F0E-5E239A33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First Level Orange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endParaRPr lang="de-DE" dirty="0"/>
          </a:p>
          <a:p>
            <a:pPr lvl="4"/>
            <a:r>
              <a:rPr lang="de-DE" dirty="0" err="1"/>
              <a:t>Fifth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5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444500" indent="-444500" algn="l" defTabSz="914400" rtl="0" eaLnBrk="1" fontAlgn="ctr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1"/>
        </a:buBlip>
        <a:tabLst/>
        <a:defRPr sz="3600" b="1" i="1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marL="852488" indent="-395288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SzPct val="66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38" indent="-307975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488" indent="-273050" algn="l" defTabSz="914400" rtl="0" eaLnBrk="1" fontAlgn="ctr" latinLnBrk="0" hangingPunct="1">
        <a:lnSpc>
          <a:spcPct val="90000"/>
        </a:lnSpc>
        <a:spcBef>
          <a:spcPts val="500"/>
        </a:spcBef>
        <a:buClr>
          <a:schemeClr val="accent3"/>
        </a:buClr>
        <a:buSzPct val="66000"/>
        <a:buFont typeface="Symbol" pitchFamily="2" charset="2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eadline.com/2020/03/eu-netflix-ceo-switch-to-standard-definition-coronavirus-120288737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exjobs.com/blog/post/flexjobs-gwa-report-remote-growth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hostingtribunal.com/blog/cloud-adoption-statistics/#gre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hyperlink" Target="https://www.impactmybiz.com/blog/blog-enterprise-content-management-busines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hyperlink" Target="https://www.flexjobs.com/blog/post/flexjobs-gwa-report-remote-growt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BFC97D-C004-4C42-9122-8C16EB94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Efficiency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80DB70-9673-C242-AF58-AF1AA1408F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with your remote workforce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5FD633A-9EB3-CE4B-B53F-10E34A5C9178}"/>
              </a:ext>
            </a:extLst>
          </p:cNvPr>
          <p:cNvSpPr txBox="1">
            <a:spLocks/>
          </p:cNvSpPr>
          <p:nvPr/>
        </p:nvSpPr>
        <p:spPr>
          <a:xfrm>
            <a:off x="457200" y="5209744"/>
            <a:ext cx="11277599" cy="88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tabLst/>
              <a:defRPr sz="3600" b="0" i="0" kern="12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Symbol" pitchFamily="2" charset="2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Symbol" pitchFamily="2" charset="2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 Jefferies – Director of Sales – Enterprise Automation – Foxit Software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074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15B2-9C05-4312-9909-F6437BC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96" y="739873"/>
            <a:ext cx="10515600" cy="727730"/>
          </a:xfrm>
        </p:spPr>
        <p:txBody>
          <a:bodyPr/>
          <a:lstStyle/>
          <a:p>
            <a:r>
              <a:rPr lang="en-US" u="sng" dirty="0"/>
              <a:t>Compression Example</a:t>
            </a:r>
            <a:r>
              <a:rPr lang="en-US" b="0" i="0" dirty="0"/>
              <a:t> – Color Invoice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71AD8-7B41-4725-90D9-6698F0011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14404E-4AB3-4141-B374-9F2CFDDE7FF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85DF5E-7BE8-497B-8B8D-85C5BC299938}"/>
              </a:ext>
            </a:extLst>
          </p:cNvPr>
          <p:cNvGrpSpPr/>
          <p:nvPr/>
        </p:nvGrpSpPr>
        <p:grpSpPr>
          <a:xfrm>
            <a:off x="476379" y="1706158"/>
            <a:ext cx="4783185" cy="4176037"/>
            <a:chOff x="476379" y="1706158"/>
            <a:chExt cx="4783185" cy="4176037"/>
          </a:xfrm>
        </p:grpSpPr>
        <p:sp>
          <p:nvSpPr>
            <p:cNvPr id="5" name="Abgerundetes Rechteck 9">
              <a:extLst>
                <a:ext uri="{FF2B5EF4-FFF2-40B4-BE49-F238E27FC236}">
                  <a16:creationId xmlns:a16="http://schemas.microsoft.com/office/drawing/2014/main" id="{83E1FFE6-D81C-4CDB-8037-1C51D9009642}"/>
                </a:ext>
              </a:extLst>
            </p:cNvPr>
            <p:cNvSpPr/>
            <p:nvPr/>
          </p:nvSpPr>
          <p:spPr>
            <a:xfrm>
              <a:off x="476416" y="1706158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813A7488-DD50-411E-92B7-22D3A4AD3035}"/>
                </a:ext>
              </a:extLst>
            </p:cNvPr>
            <p:cNvSpPr/>
            <p:nvPr/>
          </p:nvSpPr>
          <p:spPr>
            <a:xfrm>
              <a:off x="585204" y="1806463"/>
              <a:ext cx="3311068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600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Original JPEG image – 7,029 KB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86D1C5-1830-4D7F-AF58-5EB4358A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379" y="2445955"/>
              <a:ext cx="4783185" cy="343624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48AC4CD-2E4D-49EE-B995-28ACFDE69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" y="3568054"/>
            <a:ext cx="2109250" cy="272417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83E62D-A34C-4967-B50B-225DB81EC0D1}"/>
              </a:ext>
            </a:extLst>
          </p:cNvPr>
          <p:cNvGrpSpPr/>
          <p:nvPr/>
        </p:nvGrpSpPr>
        <p:grpSpPr>
          <a:xfrm>
            <a:off x="6666865" y="1706158"/>
            <a:ext cx="5071740" cy="4733013"/>
            <a:chOff x="6666865" y="1706158"/>
            <a:chExt cx="5071740" cy="4733013"/>
          </a:xfrm>
        </p:grpSpPr>
        <p:sp>
          <p:nvSpPr>
            <p:cNvPr id="9" name="Abgerundetes Rechteck 9">
              <a:extLst>
                <a:ext uri="{FF2B5EF4-FFF2-40B4-BE49-F238E27FC236}">
                  <a16:creationId xmlns:a16="http://schemas.microsoft.com/office/drawing/2014/main" id="{C5190EE5-14A1-4876-A289-0F5A515DF1FF}"/>
                </a:ext>
              </a:extLst>
            </p:cNvPr>
            <p:cNvSpPr/>
            <p:nvPr/>
          </p:nvSpPr>
          <p:spPr>
            <a:xfrm>
              <a:off x="7458987" y="1706158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12D1E6F-670D-4B7B-A94C-9566C6307BB0}"/>
                </a:ext>
              </a:extLst>
            </p:cNvPr>
            <p:cNvSpPr/>
            <p:nvPr/>
          </p:nvSpPr>
          <p:spPr>
            <a:xfrm>
              <a:off x="7567775" y="1806463"/>
              <a:ext cx="3185450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600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Compressed PDF – 60 KB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Textplatzhalter 3">
              <a:extLst>
                <a:ext uri="{FF2B5EF4-FFF2-40B4-BE49-F238E27FC236}">
                  <a16:creationId xmlns:a16="http://schemas.microsoft.com/office/drawing/2014/main" id="{A13A92E9-EE2B-4BDB-BF4E-D6B4D9AE9A8E}"/>
                </a:ext>
              </a:extLst>
            </p:cNvPr>
            <p:cNvSpPr txBox="1">
              <a:spLocks/>
            </p:cNvSpPr>
            <p:nvPr/>
          </p:nvSpPr>
          <p:spPr>
            <a:xfrm>
              <a:off x="7544686" y="2407100"/>
              <a:ext cx="3682556" cy="110835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444500" indent="-444500" algn="l" defTabSz="914400" rtl="0" eaLnBrk="1" fontAlgn="ctr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Tx/>
                <a:buBlip>
                  <a:blip r:embed="rId4"/>
                </a:buBlip>
                <a:tabLst/>
                <a:defRPr sz="3600" b="1" i="1" kern="1200">
                  <a:solidFill>
                    <a:schemeClr val="tx1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defRPr>
              </a:lvl1pPr>
              <a:lvl2pPr marL="852488" indent="-395288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Symbol" pitchFamily="2" charset="2"/>
                <a:buChar char="-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60463" indent="-307975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68438" indent="-307975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Symbol" pitchFamily="2" charset="2"/>
                <a:buChar char="-"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41488" indent="-273050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Symbol" pitchFamily="2" charset="2"/>
                <a:buChar char="-"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/>
                <a:t>Searchable PDF – 99% smaller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62AAB4-CEAE-493A-8AD1-0736E48D6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6865" y="2784535"/>
              <a:ext cx="5071740" cy="3654636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11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C7DA-2B0C-4CE2-A21E-0114AD4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6" y="608879"/>
            <a:ext cx="7928193" cy="995705"/>
          </a:xfrm>
        </p:spPr>
        <p:txBody>
          <a:bodyPr>
            <a:normAutofit/>
          </a:bodyPr>
          <a:lstStyle/>
          <a:p>
            <a:r>
              <a:rPr lang="en-US" dirty="0"/>
              <a:t>Remote </a:t>
            </a:r>
            <a:r>
              <a:rPr lang="en-US" b="0" dirty="0"/>
              <a:t>Worker Productivity Problem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3450-F9DC-4AC2-A9FA-DE44B624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081" y="2110449"/>
            <a:ext cx="10039904" cy="44422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Open Sans"/>
              </a:rPr>
              <a:t>Poor Connectivity is Often Underestimated</a:t>
            </a:r>
          </a:p>
          <a:p>
            <a:pPr marL="852170" lvl="1" indent="-394970"/>
            <a:r>
              <a:rPr lang="en-US" dirty="0">
                <a:latin typeface="Open Sans Light"/>
              </a:rPr>
              <a:t>thousands of hours lost waiting for documents to open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Open Sans"/>
              </a:rPr>
              <a:t>Businesses are Impacted in Multiple Ways</a:t>
            </a:r>
          </a:p>
          <a:p>
            <a:pPr marL="852170" lvl="1" indent="-394970"/>
            <a:r>
              <a:rPr lang="en-US" dirty="0">
                <a:latin typeface="Open Sans Light"/>
              </a:rPr>
              <a:t>Poor customer satisfaction</a:t>
            </a:r>
          </a:p>
          <a:p>
            <a:pPr marL="852170" lvl="1" indent="-394970"/>
            <a:r>
              <a:rPr lang="en-US" dirty="0">
                <a:latin typeface="Open Sans Light"/>
              </a:rPr>
              <a:t>Missed business SLAs</a:t>
            </a:r>
          </a:p>
          <a:p>
            <a:pPr marL="852170" lvl="1" indent="-394970"/>
            <a:r>
              <a:rPr lang="en-US" dirty="0">
                <a:latin typeface="Open Sans Light"/>
              </a:rPr>
              <a:t>Customer &amp; revenue loss</a:t>
            </a:r>
          </a:p>
          <a:p>
            <a:pPr marL="852170" lvl="1" indent="-394970"/>
            <a:r>
              <a:rPr lang="en-US" dirty="0">
                <a:latin typeface="Open Sans Light"/>
              </a:rPr>
              <a:t>Increased labor costs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Open Sans"/>
              </a:rPr>
              <a:t>50% Faster Document Access</a:t>
            </a:r>
            <a:endParaRPr lang="en-US" dirty="0"/>
          </a:p>
          <a:p>
            <a:pPr marL="852170" lvl="1" indent="-394970"/>
            <a:r>
              <a:rPr lang="en-US" dirty="0">
                <a:latin typeface="Open Sans Light"/>
              </a:rPr>
              <a:t>Reduce file download times via advanced document compression</a:t>
            </a:r>
          </a:p>
          <a:p>
            <a:pPr marL="852170" lvl="1" indent="-394970"/>
            <a:r>
              <a:rPr lang="en-US" dirty="0">
                <a:latin typeface="Open Sans Light"/>
              </a:rPr>
              <a:t>Speed up file open times via linearization</a:t>
            </a:r>
          </a:p>
          <a:p>
            <a:pPr marL="852170" lvl="1" indent="-394970"/>
            <a:r>
              <a:rPr lang="en-US" dirty="0">
                <a:latin typeface="Open Sans Light"/>
              </a:rPr>
              <a:t>Speed up content access by making files searchable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C0354-2556-4263-9DC7-01343A13E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</p:spPr>
        <p:txBody>
          <a:bodyPr/>
          <a:lstStyle/>
          <a:p>
            <a:fld id="{7814404E-4AB3-4141-B374-9F2CFDDE7F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8BF3ACE0-53FE-49F1-B518-8F7C2D888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578" y="2105107"/>
            <a:ext cx="3942080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C7DA-2B0C-4CE2-A21E-0114AD4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6" y="833238"/>
            <a:ext cx="10234823" cy="995705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Justification </a:t>
            </a:r>
            <a:br>
              <a:rPr lang="en-US" dirty="0"/>
            </a:br>
            <a:r>
              <a:rPr lang="en-US" b="0" dirty="0"/>
              <a:t>Slow remote file open time – Productivity Loss Estimator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C0354-2556-4263-9DC7-01343A13E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</p:spPr>
        <p:txBody>
          <a:bodyPr/>
          <a:lstStyle/>
          <a:p>
            <a:fld id="{7814404E-4AB3-4141-B374-9F2CFDDE7F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98183C4-B4ED-4819-9787-4F12E33E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140" y="833238"/>
            <a:ext cx="1308924" cy="1308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64A6F-5DAC-4F63-808C-BF97F0736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6" y="1895964"/>
            <a:ext cx="6796583" cy="4398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56ED8-5582-44B0-B323-31ED09AF6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73" y="1895965"/>
            <a:ext cx="1662046" cy="4398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4F385-ED3B-45F4-9BE6-D5BF9C758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8593" y="4169318"/>
            <a:ext cx="1662046" cy="2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368419-23BD-4ACD-9B4C-CC2A3D53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6" y="2204992"/>
            <a:ext cx="7716644" cy="3774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6C7DA-2B0C-4CE2-A21E-0114AD4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6" y="833238"/>
            <a:ext cx="8662713" cy="995705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Justification</a:t>
            </a:r>
            <a:br>
              <a:rPr lang="en-US" b="0" dirty="0"/>
            </a:br>
            <a:r>
              <a:rPr lang="en-US" b="0" dirty="0"/>
              <a:t>Document Storage &amp; Egress Cost Estimator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C0354-2556-4263-9DC7-01343A13E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</p:spPr>
        <p:txBody>
          <a:bodyPr/>
          <a:lstStyle/>
          <a:p>
            <a:fld id="{7814404E-4AB3-4141-B374-9F2CFDDE7F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98183C4-B4ED-4819-9787-4F12E33EB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194" y="833238"/>
            <a:ext cx="1383869" cy="13838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B2DC3D-CC84-4094-9F15-F4B3F01A0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108" y="4463488"/>
            <a:ext cx="1662046" cy="1515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45B9CD-97D6-42F8-8432-52CFE1128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114" y="2501468"/>
            <a:ext cx="1662046" cy="326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A27748-383F-4A04-92B3-A603CE868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628" y="4463487"/>
            <a:ext cx="1662046" cy="15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C7DA-2B0C-4CE2-A21E-0114AD4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6" y="608879"/>
            <a:ext cx="7928193" cy="995705"/>
          </a:xfrm>
        </p:spPr>
        <p:txBody>
          <a:bodyPr>
            <a:normAutofit/>
          </a:bodyPr>
          <a:lstStyle/>
          <a:p>
            <a:r>
              <a:rPr lang="en-US" dirty="0"/>
              <a:t>But </a:t>
            </a:r>
            <a:r>
              <a:rPr lang="en-US" b="0" dirty="0"/>
              <a:t>I pay for broadband at home…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3450-F9DC-4AC2-A9FA-DE44B624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081" y="1918818"/>
            <a:ext cx="10039904" cy="44422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Open Sans"/>
              </a:rPr>
              <a:t>More people are home</a:t>
            </a:r>
          </a:p>
          <a:p>
            <a:pPr marL="852170" lvl="1" indent="-394970"/>
            <a:r>
              <a:rPr lang="en-US" dirty="0">
                <a:latin typeface="Open Sans Light"/>
              </a:rPr>
              <a:t>Companies like Netflix are downgrading video quality*</a:t>
            </a:r>
          </a:p>
          <a:p>
            <a:pPr marL="852170" lvl="1" indent="-394970"/>
            <a:r>
              <a:rPr lang="en-US" dirty="0">
                <a:latin typeface="Open Sans Light"/>
              </a:rPr>
              <a:t>eLearning is taking place for the first time ever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Open Sans"/>
              </a:rPr>
              <a:t>Solve the problem at it’s core </a:t>
            </a:r>
            <a:endParaRPr lang="en-US" dirty="0"/>
          </a:p>
          <a:p>
            <a:pPr marL="852170" lvl="1" indent="-394970"/>
            <a:r>
              <a:rPr lang="en-US" dirty="0">
                <a:latin typeface="Open Sans Light"/>
              </a:rPr>
              <a:t>Leverage advanced document compression</a:t>
            </a:r>
          </a:p>
          <a:p>
            <a:pPr marL="852170" lvl="1" indent="-394970"/>
            <a:r>
              <a:rPr lang="en-US" dirty="0">
                <a:latin typeface="Open Sans Light"/>
              </a:rPr>
              <a:t>Speed up file open times with web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C0354-2556-4263-9DC7-01343A13E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936" y="6361112"/>
            <a:ext cx="645160" cy="365125"/>
          </a:xfrm>
        </p:spPr>
        <p:txBody>
          <a:bodyPr/>
          <a:lstStyle/>
          <a:p>
            <a:fld id="{7814404E-4AB3-4141-B374-9F2CFDDE7F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51167-5D5A-473A-A19A-D522DDD8B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39" r="19392" b="-1"/>
          <a:stretch/>
        </p:blipFill>
        <p:spPr>
          <a:xfrm>
            <a:off x="8708094" y="2110449"/>
            <a:ext cx="3483906" cy="3135582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B2344-F87C-43DB-894D-2D0B14B98E1C}"/>
              </a:ext>
            </a:extLst>
          </p:cNvPr>
          <p:cNvSpPr txBox="1"/>
          <p:nvPr/>
        </p:nvSpPr>
        <p:spPr>
          <a:xfrm>
            <a:off x="7675019" y="6510793"/>
            <a:ext cx="4516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https://deadline.com/2020/03/eu-netflix-ceo-switch-to-standard-definition-coronavirus-1202887374/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97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C7DA-2B0C-4CE2-A21E-0114AD4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131"/>
            <a:ext cx="7237141" cy="1325563"/>
          </a:xfrm>
        </p:spPr>
        <p:txBody>
          <a:bodyPr/>
          <a:lstStyle/>
          <a:p>
            <a:r>
              <a:rPr lang="en-US" dirty="0"/>
              <a:t>Problems </a:t>
            </a:r>
            <a:r>
              <a:rPr lang="en-US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solve with Foxit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3450-F9DC-4AC2-A9FA-DE44B624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096" y="1895391"/>
            <a:ext cx="7512967" cy="40201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Business Efficiency Improvement</a:t>
            </a:r>
          </a:p>
          <a:p>
            <a:pPr lvl="1"/>
            <a:r>
              <a:rPr lang="en-US" dirty="0"/>
              <a:t>Speed up content access via faster document access</a:t>
            </a:r>
          </a:p>
          <a:p>
            <a:pPr lvl="1"/>
            <a:r>
              <a:rPr lang="en-US" dirty="0"/>
              <a:t>Reduce business process exceptions via content normalization</a:t>
            </a:r>
          </a:p>
          <a:p>
            <a:pPr lvl="1"/>
            <a:r>
              <a:rPr lang="en-US" dirty="0"/>
              <a:t>Shrink files so that they can be emailed/uploaded/submitted</a:t>
            </a:r>
          </a:p>
          <a:p>
            <a:pPr lvl="1"/>
            <a:r>
              <a:rPr lang="en-US" dirty="0"/>
              <a:t>Provide access to all content via searchability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Alt Cn Bl"/>
              <a:cs typeface="Arial" panose="020B0604020202020204" pitchFamily="34" charset="0"/>
            </a:endParaRPr>
          </a:p>
          <a:p>
            <a:r>
              <a:rPr lang="en-US" sz="2300" dirty="0"/>
              <a:t>Cost Reduction</a:t>
            </a:r>
          </a:p>
          <a:p>
            <a:pPr lvl="1"/>
            <a:r>
              <a:rPr lang="en-US" sz="1900" dirty="0"/>
              <a:t>Reduce cloud egress &amp; storage costs</a:t>
            </a:r>
          </a:p>
          <a:p>
            <a:pPr lvl="1"/>
            <a:r>
              <a:rPr lang="en-US" sz="1900" dirty="0"/>
              <a:t>Reduce license costs via conversion/viewer consolidation</a:t>
            </a:r>
          </a:p>
          <a:p>
            <a:pPr lvl="0"/>
            <a:r>
              <a:rPr lang="en-US" sz="2200" dirty="0"/>
              <a:t>Risk Reduction</a:t>
            </a:r>
          </a:p>
          <a:p>
            <a:pPr lvl="1"/>
            <a:r>
              <a:rPr lang="en-US" dirty="0"/>
              <a:t>Prevent regulatory compliance concerns due to file format issues</a:t>
            </a:r>
          </a:p>
          <a:p>
            <a:pPr lvl="1"/>
            <a:r>
              <a:rPr lang="en-US" dirty="0"/>
              <a:t>Prevent downtime via fault tolerance architecture</a:t>
            </a:r>
          </a:p>
          <a:p>
            <a:pPr lvl="1"/>
            <a:r>
              <a:rPr lang="en-US" dirty="0"/>
              <a:t>Secure content via encryption/password protection</a:t>
            </a:r>
          </a:p>
          <a:p>
            <a:pPr lvl="1"/>
            <a:r>
              <a:rPr lang="en-US" dirty="0"/>
              <a:t>Protect IP via watermarking</a:t>
            </a:r>
          </a:p>
          <a:p>
            <a:pPr lvl="1"/>
            <a:r>
              <a:rPr lang="en-US" dirty="0"/>
              <a:t>Protect PII and other sensitive information via redaction</a:t>
            </a:r>
          </a:p>
          <a:p>
            <a:pPr lvl="0"/>
            <a:r>
              <a:rPr lang="en-US" sz="2200" dirty="0"/>
              <a:t>Technical </a:t>
            </a:r>
          </a:p>
          <a:p>
            <a:pPr lvl="1"/>
            <a:r>
              <a:rPr lang="en-US" dirty="0"/>
              <a:t>Complex mass document conversion/compression use cases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C0354-2556-4263-9DC7-01343A13E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4404E-4AB3-4141-B374-9F2CFDDE7FF5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474747">
                    <a:tint val="75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474747">
                  <a:tint val="75000"/>
                </a:srgbClr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7D902A-BDC0-4261-8912-FD4F7A04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548" y="1895391"/>
            <a:ext cx="2285714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C7DA-2B0C-4CE2-A21E-0114AD4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7416"/>
            <a:ext cx="8401050" cy="995705"/>
          </a:xfrm>
        </p:spPr>
        <p:txBody>
          <a:bodyPr>
            <a:normAutofit/>
          </a:bodyPr>
          <a:lstStyle/>
          <a:p>
            <a:r>
              <a:rPr lang="en-US" dirty="0"/>
              <a:t>Who can benefit from our solutions?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3450-F9DC-4AC2-A9FA-DE44B624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096" y="1918818"/>
            <a:ext cx="7079649" cy="44422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Millions or Billions of</a:t>
            </a:r>
          </a:p>
          <a:p>
            <a:pPr lvl="1"/>
            <a:r>
              <a:rPr lang="en-US" dirty="0"/>
              <a:t>Invoices, Claims, Bills of Lading, …</a:t>
            </a:r>
          </a:p>
          <a:p>
            <a:pPr lvl="1"/>
            <a:r>
              <a:rPr lang="en-US" dirty="0"/>
              <a:t>Paper Documents Waiting to be Scanned</a:t>
            </a:r>
          </a:p>
          <a:p>
            <a:pPr lvl="1"/>
            <a:r>
              <a:rPr lang="en-US" dirty="0"/>
              <a:t>Documents to be Migrated </a:t>
            </a:r>
          </a:p>
          <a:p>
            <a:pPr lvl="1"/>
            <a:r>
              <a:rPr lang="en-US" dirty="0"/>
              <a:t>Documents in Older Systems that Should be Decommissioned</a:t>
            </a:r>
          </a:p>
          <a:p>
            <a:r>
              <a:rPr lang="en-US" dirty="0"/>
              <a:t>Large Files</a:t>
            </a:r>
          </a:p>
          <a:p>
            <a:pPr lvl="1"/>
            <a:r>
              <a:rPr lang="en-US" dirty="0"/>
              <a:t>Reports with 1000s of Pages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Engineering Drawings, Maps</a:t>
            </a:r>
          </a:p>
          <a:p>
            <a:r>
              <a:rPr lang="en-US" dirty="0"/>
              <a:t>Cloud Bound Customers</a:t>
            </a:r>
          </a:p>
          <a:p>
            <a:pPr lvl="1"/>
            <a:r>
              <a:rPr lang="en-US" dirty="0"/>
              <a:t>Cloud Access &amp; Storage Cost Savings</a:t>
            </a:r>
          </a:p>
          <a:p>
            <a:r>
              <a:rPr lang="en-US" dirty="0"/>
              <a:t>Distributed Customers</a:t>
            </a:r>
          </a:p>
          <a:p>
            <a:pPr lvl="1"/>
            <a:r>
              <a:rPr lang="en-US" dirty="0"/>
              <a:t>Remote Access Slows Business Productivity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C0354-2556-4263-9DC7-01343A13E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14404E-4AB3-4141-B374-9F2CFDDE7F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5D82E6E-B57D-E643-BDE2-98C60F59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456" y="1918818"/>
            <a:ext cx="1998946" cy="19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D82333B-4D5B-5A40-BD51-D785470AC1C9}"/>
              </a:ext>
            </a:extLst>
          </p:cNvPr>
          <p:cNvSpPr txBox="1">
            <a:spLocks/>
          </p:cNvSpPr>
          <p:nvPr/>
        </p:nvSpPr>
        <p:spPr>
          <a:xfrm>
            <a:off x="444500" y="1191874"/>
            <a:ext cx="7936102" cy="13259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6000"/>
              <a:buFont typeface=".SF NS Symbols Regular"/>
              <a:buNone/>
              <a:defRPr sz="3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44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24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0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2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8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18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18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993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cap="all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11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SF NS Symbols Regular"/>
              <a:buChar char="↘"/>
              <a:defRPr sz="10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en-US" sz="3600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Advanced Document Compression</a:t>
            </a:r>
            <a:endParaRPr lang="en-US" sz="36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Industry’s Best OCR and PDF Compression / Conversion and OCR Automation Software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FCBFC-FAD7-F244-B919-AC7138C8EA7B}"/>
              </a:ext>
            </a:extLst>
          </p:cNvPr>
          <p:cNvSpPr txBox="1">
            <a:spLocks/>
          </p:cNvSpPr>
          <p:nvPr/>
        </p:nvSpPr>
        <p:spPr>
          <a:xfrm>
            <a:off x="846348" y="2691539"/>
            <a:ext cx="6629336" cy="3524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3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44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24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0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2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8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18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18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993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cap="all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11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SF NS Symbols Regular"/>
              <a:buChar char="↘"/>
              <a:defRPr sz="10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342900" lvl="1" indent="-342900" fontAlgn="ctr">
              <a:spcBef>
                <a:spcPts val="1000"/>
              </a:spcBef>
              <a:buClr>
                <a:schemeClr val="accent4"/>
              </a:buClr>
              <a:buSzPct val="100000"/>
              <a:buBlip>
                <a:blip r:embed="rId3"/>
              </a:buBlip>
            </a:pPr>
            <a:r>
              <a:rPr lang="en-US" dirty="0"/>
              <a:t>Convert and Compress Documents to</a:t>
            </a:r>
          </a:p>
          <a:p>
            <a:pPr marL="625475" lvl="2" indent="-266700" fontAlgn="ctr">
              <a:lnSpc>
                <a:spcPct val="100000"/>
              </a:lnSpc>
              <a:buClr>
                <a:schemeClr val="accent3"/>
              </a:buClr>
              <a:buFont typeface="Symbol" pitchFamily="2" charset="2"/>
              <a:buChar char="-"/>
            </a:pPr>
            <a:r>
              <a:rPr lang="en-US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Reduce Size by 50% or More</a:t>
            </a:r>
          </a:p>
          <a:p>
            <a:pPr marL="625475" lvl="2" indent="-266700" fontAlgn="ctr">
              <a:lnSpc>
                <a:spcPct val="100000"/>
              </a:lnSpc>
              <a:buClr>
                <a:schemeClr val="accent3"/>
              </a:buClr>
              <a:buFont typeface="Symbol" pitchFamily="2" charset="2"/>
              <a:buChar char="-"/>
            </a:pPr>
            <a:r>
              <a:rPr lang="en-US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Transfer/Open 50% Faster</a:t>
            </a:r>
          </a:p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r>
              <a:rPr lang="en-US" dirty="0"/>
              <a:t>Shrink Mass Files for Emails</a:t>
            </a:r>
          </a:p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r>
              <a:rPr lang="en-US" dirty="0"/>
              <a:t>Speeds up migration projects</a:t>
            </a:r>
          </a:p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r>
              <a:rPr lang="en-US" dirty="0"/>
              <a:t>Lowers total cost of ownership of cloud implementations</a:t>
            </a:r>
          </a:p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75D131-E85B-EA41-81D9-247227B4F1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522" y="1399972"/>
            <a:ext cx="3515806" cy="3524021"/>
          </a:xfrm>
          <a:prstGeom prst="rect">
            <a:avLst/>
          </a:prstGeom>
        </p:spPr>
      </p:pic>
      <p:sp>
        <p:nvSpPr>
          <p:cNvPr id="5" name="Foliennummernplatzhalter 24">
            <a:extLst>
              <a:ext uri="{FF2B5EF4-FFF2-40B4-BE49-F238E27FC236}">
                <a16:creationId xmlns:a16="http://schemas.microsoft.com/office/drawing/2014/main" id="{59DDEF72-468E-684E-B556-AF7AFE4B18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14884" y="6284961"/>
            <a:ext cx="4846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b="0" i="1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40B10B-9527-FE43-AFC9-22C3220D46B3}" type="slidenum">
              <a:rPr lang="en-US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96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68F6CC-1027-3D4A-B225-215B6FD25BF0}"/>
              </a:ext>
            </a:extLst>
          </p:cNvPr>
          <p:cNvSpPr txBox="1">
            <a:spLocks/>
          </p:cNvSpPr>
          <p:nvPr/>
        </p:nvSpPr>
        <p:spPr>
          <a:xfrm>
            <a:off x="457199" y="3857488"/>
            <a:ext cx="11277599" cy="16411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3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44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24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0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2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8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18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18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993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cap="all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11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SF NS Symbols Regular"/>
              <a:buChar char="↘"/>
              <a:defRPr sz="10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Improving Remote Office Efficiency</a:t>
            </a:r>
            <a:endParaRPr lang="en-US" sz="2400" b="0" i="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82A358-7CB7-BD43-811F-87E3E6589D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011" y="994753"/>
            <a:ext cx="6595977" cy="30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5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BDFD4D8F-F510-0C45-B038-A46D38F80101}"/>
              </a:ext>
            </a:extLst>
          </p:cNvPr>
          <p:cNvSpPr txBox="1">
            <a:spLocks/>
          </p:cNvSpPr>
          <p:nvPr/>
        </p:nvSpPr>
        <p:spPr>
          <a:xfrm>
            <a:off x="457200" y="518268"/>
            <a:ext cx="11196084" cy="97725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6000"/>
              <a:buFont typeface=".SF NS Symbols Regular"/>
              <a:buNone/>
              <a:defRPr sz="3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44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24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0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2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8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18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18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993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cap="all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11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SF NS Symbols Regular"/>
              <a:buChar char="↘"/>
              <a:defRPr sz="10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ct val="66000"/>
              <a:buFont typeface=".SF NS Symbols Regular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Things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Have Changed…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3681F-1B9C-364E-9C4F-FD49156F3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4404E-4AB3-4141-B374-9F2CFDDE7FF5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474747">
                    <a:tint val="75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474747">
                  <a:tint val="75000"/>
                </a:srgbClr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D1EBF7A-A595-1C47-9980-D5C110876C50}"/>
              </a:ext>
            </a:extLst>
          </p:cNvPr>
          <p:cNvSpPr txBox="1">
            <a:spLocks/>
          </p:cNvSpPr>
          <p:nvPr/>
        </p:nvSpPr>
        <p:spPr>
          <a:xfrm>
            <a:off x="622554" y="4233655"/>
            <a:ext cx="3317748" cy="1284270"/>
          </a:xfrm>
          <a:prstGeom prst="rect">
            <a:avLst/>
          </a:prstGeom>
        </p:spPr>
        <p:txBody>
          <a:bodyPr/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tabLst/>
              <a:defRPr sz="3600" b="1" i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Documents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Replace Paper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 Documents</a:t>
            </a:r>
          </a:p>
          <a:p>
            <a:pPr marL="822960" marR="0" lvl="2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Pct val="6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2019: 43% Paper</a:t>
            </a:r>
          </a:p>
          <a:p>
            <a:pPr marL="822960" marR="0" lvl="2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Pct val="6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2025: 25% Paper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AC72B7-ABB8-0D4D-B4FC-DBAC5E112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89" y="1813623"/>
            <a:ext cx="2101932" cy="2101930"/>
          </a:xfrm>
          <a:prstGeom prst="rect">
            <a:avLst/>
          </a:prstGeom>
        </p:spPr>
      </p:pic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4EA2AFB-0714-C844-921F-9A64720546BA}"/>
              </a:ext>
            </a:extLst>
          </p:cNvPr>
          <p:cNvSpPr txBox="1">
            <a:spLocks/>
          </p:cNvSpPr>
          <p:nvPr/>
        </p:nvSpPr>
        <p:spPr>
          <a:xfrm>
            <a:off x="4537710" y="4233654"/>
            <a:ext cx="3317748" cy="1284270"/>
          </a:xfrm>
          <a:prstGeom prst="rect">
            <a:avLst/>
          </a:prstGeom>
        </p:spPr>
        <p:txBody>
          <a:bodyPr/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tabLst/>
              <a:defRPr sz="3600" b="1" i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Broad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Cloud Adoption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Enterprises use </a:t>
            </a:r>
          </a:p>
          <a:p>
            <a:pPr marL="822960" marR="0" lvl="2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Pct val="6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83% of workloads by 2020</a:t>
            </a:r>
          </a:p>
          <a:p>
            <a:pPr marL="822960" marR="0" lvl="2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Pct val="6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50% spend &gt;$1.2m on cloud/year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983FAC-D0F7-3040-BF10-E23738863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276" y="1813623"/>
            <a:ext cx="2101932" cy="2101932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F6752EE-31F1-7C49-B21F-FE9F352CE967}"/>
              </a:ext>
            </a:extLst>
          </p:cNvPr>
          <p:cNvSpPr txBox="1">
            <a:spLocks/>
          </p:cNvSpPr>
          <p:nvPr/>
        </p:nvSpPr>
        <p:spPr>
          <a:xfrm>
            <a:off x="8452866" y="4236578"/>
            <a:ext cx="3739134" cy="1281347"/>
          </a:xfrm>
          <a:prstGeom prst="rect">
            <a:avLst/>
          </a:prstGeom>
        </p:spPr>
        <p:txBody>
          <a:bodyPr/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tabLst/>
              <a:defRPr sz="3600" b="1" i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Everyone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Remote / Mobile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Remote Work has been growing for years</a:t>
            </a:r>
          </a:p>
          <a:p>
            <a:pPr marL="822960" marR="0" lvl="2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Pct val="6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159% growth in past 12 years</a:t>
            </a:r>
          </a:p>
          <a:p>
            <a:pPr marL="822960" marR="0" lvl="2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Pct val="6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81% need mobile access to documents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804D109-781D-2049-B2EC-60D06A47A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367" y="1813623"/>
            <a:ext cx="2101932" cy="21019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17DD8D-2386-43E7-8812-0D39CEE5960F}"/>
              </a:ext>
            </a:extLst>
          </p:cNvPr>
          <p:cNvSpPr txBox="1"/>
          <p:nvPr/>
        </p:nvSpPr>
        <p:spPr>
          <a:xfrm>
            <a:off x="965314" y="132283"/>
            <a:ext cx="144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 Extrabold" panose="020B0606030504020204" pitchFamily="34" charset="0"/>
                <a:ea typeface="+mn-ea"/>
                <a:cs typeface="+mn-cs"/>
              </a:rPr>
              <a:t>Partner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2218F45-68E2-4400-8A48-3DCFF49823FA}"/>
              </a:ext>
            </a:extLst>
          </p:cNvPr>
          <p:cNvSpPr txBox="1">
            <a:spLocks/>
          </p:cNvSpPr>
          <p:nvPr/>
        </p:nvSpPr>
        <p:spPr>
          <a:xfrm>
            <a:off x="622554" y="5392181"/>
            <a:ext cx="3317748" cy="1343000"/>
          </a:xfrm>
          <a:prstGeom prst="rect">
            <a:avLst/>
          </a:prstGeom>
        </p:spPr>
        <p:txBody>
          <a:bodyPr/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tabLst/>
              <a:defRPr sz="3600" b="1" i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Business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Pain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Increasing Compliance Risks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Inefficient Business Processes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Increasing Exception Costs</a:t>
            </a:r>
          </a:p>
          <a:p>
            <a:pPr marL="0" marR="0" lvl="0" indent="-144463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InfoSource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Capture 2019 Conference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7C8100-FA43-4E47-AAD4-D17FF412B03D}"/>
              </a:ext>
            </a:extLst>
          </p:cNvPr>
          <p:cNvSpPr txBox="1">
            <a:spLocks/>
          </p:cNvSpPr>
          <p:nvPr/>
        </p:nvSpPr>
        <p:spPr>
          <a:xfrm>
            <a:off x="4537710" y="5392181"/>
            <a:ext cx="3317748" cy="1340077"/>
          </a:xfrm>
          <a:prstGeom prst="rect">
            <a:avLst/>
          </a:prstGeom>
        </p:spPr>
        <p:txBody>
          <a:bodyPr/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tabLst/>
              <a:defRPr sz="3600" b="1" i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Business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Pain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 Storage Costs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Unpredictable Access Fees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Painfully Slow Migrations</a:t>
            </a:r>
          </a:p>
          <a:p>
            <a:pPr marL="0" marR="0" lvl="0" indent="-144463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Source: Cloud Adoption Statistics for 2020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E942A728-F223-4BE4-B848-30892ECF9B36}"/>
              </a:ext>
            </a:extLst>
          </p:cNvPr>
          <p:cNvSpPr txBox="1">
            <a:spLocks/>
          </p:cNvSpPr>
          <p:nvPr/>
        </p:nvSpPr>
        <p:spPr>
          <a:xfrm>
            <a:off x="8452866" y="5392181"/>
            <a:ext cx="3739134" cy="1340077"/>
          </a:xfrm>
          <a:prstGeom prst="rect">
            <a:avLst/>
          </a:prstGeom>
        </p:spPr>
        <p:txBody>
          <a:bodyPr/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tabLst/>
              <a:defRPr sz="3600" b="1" i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Business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Extrabold" panose="020B0606030504020204" pitchFamily="34" charset="0"/>
              </a:rPr>
              <a:t>Pain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Internet Bandwidth Varies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Slow File Open Times</a:t>
            </a:r>
          </a:p>
          <a:p>
            <a:pPr marL="548640" marR="0" lvl="1" indent="-27432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64B1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Slow/Unable to Upload</a:t>
            </a:r>
          </a:p>
          <a:p>
            <a:pPr marL="0" marR="0" lvl="0" indent="-144463" algn="l" defTabSz="914400" rtl="0" eaLnBrk="1" fontAlgn="ctr" latinLnBrk="0" hangingPunct="1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hlinkClick r:id="rId8"/>
              </a:rPr>
              <a:t>Source: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hlinkClick r:id="rId8"/>
              </a:rPr>
              <a:t>FlexJobs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hlinkClick r:id="rId8"/>
              </a:rPr>
              <a:t> &amp; Global Workplace Analytics Report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</a:endParaRPr>
          </a:p>
          <a:p>
            <a:pPr marL="0" marR="0" lvl="0" indent="-144463" algn="l" defTabSz="914400" rtl="0" eaLnBrk="1" fontAlgn="ctr" latinLnBrk="0" hangingPunct="1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rgbClr val="B3009A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 Light" panose="020B0306030504020204" pitchFamily="34" charset="0"/>
                <a:hlinkClick r:id="rId9"/>
              </a:rPr>
              <a:t>Source: Why ECM Is Essential for Your Business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D82333B-4D5B-5A40-BD51-D785470AC1C9}"/>
              </a:ext>
            </a:extLst>
          </p:cNvPr>
          <p:cNvSpPr txBox="1">
            <a:spLocks/>
          </p:cNvSpPr>
          <p:nvPr/>
        </p:nvSpPr>
        <p:spPr>
          <a:xfrm>
            <a:off x="285109" y="822758"/>
            <a:ext cx="9804822" cy="81685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6000"/>
              <a:buFont typeface=".SF NS Symbols Regular"/>
              <a:buNone/>
              <a:defRPr sz="3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44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24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0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2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8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18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18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993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cap="all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11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SF NS Symbols Regular"/>
              <a:buChar char="↘"/>
              <a:defRPr sz="10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en-US" sz="3600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Remote Work has been growing for years</a:t>
            </a:r>
            <a:endParaRPr lang="en-US" sz="36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FCBFC-FAD7-F244-B919-AC7138C8EA7B}"/>
              </a:ext>
            </a:extLst>
          </p:cNvPr>
          <p:cNvSpPr txBox="1">
            <a:spLocks/>
          </p:cNvSpPr>
          <p:nvPr/>
        </p:nvSpPr>
        <p:spPr>
          <a:xfrm>
            <a:off x="586289" y="2280479"/>
            <a:ext cx="5574952" cy="4162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3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44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24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0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2400" b="1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8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6000"/>
              <a:buFontTx/>
              <a:buNone/>
              <a:defRPr sz="18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6000"/>
              <a:buFont typeface=".SF NS Symbols Regular"/>
              <a:buChar char="↘"/>
              <a:defRPr sz="18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993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cap="all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11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SF NS Symbols Regular"/>
              <a:buChar char="↘"/>
              <a:defRPr sz="1000" b="1" i="1" kern="120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r>
              <a:rPr lang="en-US" dirty="0"/>
              <a:t>Growth has been seen in a variety of industries</a:t>
            </a:r>
          </a:p>
          <a:p>
            <a:pPr marL="602100" lvl="2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r>
              <a:rPr lang="en-US" dirty="0"/>
              <a:t>Public, private, and non-profits</a:t>
            </a:r>
          </a:p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r>
              <a:rPr lang="en-US" dirty="0"/>
              <a:t>Highly sought after employee benefit</a:t>
            </a:r>
          </a:p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r>
              <a:rPr lang="en-US" dirty="0"/>
              <a:t>Many organizations have systems in place to implement remote work</a:t>
            </a:r>
          </a:p>
          <a:p>
            <a:pPr marL="342900" lvl="1" indent="-342900" fontAlgn="ctr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00000"/>
              <a:buBlip>
                <a:blip r:embed="rId3"/>
              </a:buBlip>
              <a:defRPr/>
            </a:pPr>
            <a:endParaRPr lang="en-US" dirty="0"/>
          </a:p>
        </p:txBody>
      </p:sp>
      <p:sp>
        <p:nvSpPr>
          <p:cNvPr id="5" name="Foliennummernplatzhalter 24">
            <a:extLst>
              <a:ext uri="{FF2B5EF4-FFF2-40B4-BE49-F238E27FC236}">
                <a16:creationId xmlns:a16="http://schemas.microsoft.com/office/drawing/2014/main" id="{59DDEF72-468E-684E-B556-AF7AFE4B18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14884" y="6284961"/>
            <a:ext cx="4846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b="0" i="1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40B10B-9527-FE43-AFC9-22C3220D46B3}" type="slidenum">
              <a:rPr lang="en-US" smtClean="0"/>
              <a:pPr/>
              <a:t>3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568B0-0D2A-406E-B610-EE5B7FBD06A3}"/>
              </a:ext>
            </a:extLst>
          </p:cNvPr>
          <p:cNvSpPr txBox="1"/>
          <p:nvPr/>
        </p:nvSpPr>
        <p:spPr>
          <a:xfrm>
            <a:off x="8305100" y="6252079"/>
            <a:ext cx="3445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* </a:t>
            </a:r>
            <a:r>
              <a:rPr lang="en-US" sz="800" dirty="0">
                <a:hlinkClick r:id="rId4"/>
              </a:rPr>
              <a:t>https://www.flexjobs.com/blog/post/flexjobs-gwa-report-remote-growth</a:t>
            </a:r>
            <a:endParaRPr lang="en-US" sz="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3F4AC-8290-4D1C-B2B6-4B8235587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640" y="2283107"/>
            <a:ext cx="5574952" cy="27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A71AF5-599A-DF40-A131-36136A3A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6968"/>
            <a:ext cx="11277600" cy="1049918"/>
          </a:xfrm>
        </p:spPr>
        <p:txBody>
          <a:bodyPr/>
          <a:lstStyle/>
          <a:p>
            <a:r>
              <a:rPr lang="en-US" u="sng" dirty="0"/>
              <a:t>Faster Access</a:t>
            </a:r>
            <a:r>
              <a:rPr lang="en-US" dirty="0"/>
              <a:t> </a:t>
            </a:r>
            <a:r>
              <a:rPr lang="en-US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Files for GE Water and Power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B2C79E-4E19-0148-9FF3-DFBB78B30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44" y="2203704"/>
            <a:ext cx="5276088" cy="3964783"/>
          </a:xfrm>
        </p:spPr>
        <p:txBody>
          <a:bodyPr>
            <a:normAutofit/>
          </a:bodyPr>
          <a:lstStyle/>
          <a:p>
            <a:r>
              <a:rPr lang="en-US" dirty="0"/>
              <a:t>Poor Employee Efficiency</a:t>
            </a:r>
          </a:p>
          <a:p>
            <a:pPr lvl="1"/>
            <a:r>
              <a:rPr lang="en-US" dirty="0"/>
              <a:t>Remote site bandwidth slow</a:t>
            </a:r>
          </a:p>
          <a:p>
            <a:pPr lvl="1"/>
            <a:r>
              <a:rPr lang="en-US" dirty="0"/>
              <a:t>Significant time wasted for large, critical documents to download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AE67EC-CA3F-2149-97D3-734224E9F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14404E-4AB3-4141-B374-9F2CFDDE7FF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87AED-78DF-4A50-861D-F069DA762A40}"/>
              </a:ext>
            </a:extLst>
          </p:cNvPr>
          <p:cNvGrpSpPr/>
          <p:nvPr/>
        </p:nvGrpSpPr>
        <p:grpSpPr>
          <a:xfrm>
            <a:off x="5806440" y="2075688"/>
            <a:ext cx="5901019" cy="1554749"/>
            <a:chOff x="5806440" y="2075688"/>
            <a:chExt cx="5901019" cy="1554749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AA674695-7F13-1546-874F-F999EC3F2D05}"/>
                </a:ext>
              </a:extLst>
            </p:cNvPr>
            <p:cNvSpPr/>
            <p:nvPr/>
          </p:nvSpPr>
          <p:spPr>
            <a:xfrm>
              <a:off x="6141598" y="2145517"/>
              <a:ext cx="5276087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C26E3938-AEAD-4542-8157-F8AD6AB9C499}"/>
                </a:ext>
              </a:extLst>
            </p:cNvPr>
            <p:cNvSpPr/>
            <p:nvPr/>
          </p:nvSpPr>
          <p:spPr>
            <a:xfrm>
              <a:off x="6308420" y="2075688"/>
              <a:ext cx="3732484" cy="576967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Objective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" name="Textplatzhalter 6">
              <a:extLst>
                <a:ext uri="{FF2B5EF4-FFF2-40B4-BE49-F238E27FC236}">
                  <a16:creationId xmlns:a16="http://schemas.microsoft.com/office/drawing/2014/main" id="{2B6822F5-A0A8-354D-A386-4C2F6B282780}"/>
                </a:ext>
              </a:extLst>
            </p:cNvPr>
            <p:cNvSpPr txBox="1">
              <a:spLocks/>
            </p:cNvSpPr>
            <p:nvPr/>
          </p:nvSpPr>
          <p:spPr>
            <a:xfrm>
              <a:off x="5806440" y="2765934"/>
              <a:ext cx="5901019" cy="86450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Standardize on web optimized searchable PDF file format</a:t>
              </a:r>
            </a:p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Compress documents to improve access performance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044E58-A3C1-4CF7-8290-8CAD569CDC4E}"/>
              </a:ext>
            </a:extLst>
          </p:cNvPr>
          <p:cNvGrpSpPr/>
          <p:nvPr/>
        </p:nvGrpSpPr>
        <p:grpSpPr>
          <a:xfrm>
            <a:off x="5815584" y="3654107"/>
            <a:ext cx="5901019" cy="1558639"/>
            <a:chOff x="5815584" y="3654107"/>
            <a:chExt cx="5901019" cy="1558639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5603F3C9-28E1-1344-8D6E-71A37B5E6E96}"/>
                </a:ext>
              </a:extLst>
            </p:cNvPr>
            <p:cNvSpPr/>
            <p:nvPr/>
          </p:nvSpPr>
          <p:spPr>
            <a:xfrm>
              <a:off x="6150742" y="3723936"/>
              <a:ext cx="5276087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B99A3883-C537-A349-8D17-E97643C55FE2}"/>
                </a:ext>
              </a:extLst>
            </p:cNvPr>
            <p:cNvSpPr/>
            <p:nvPr/>
          </p:nvSpPr>
          <p:spPr>
            <a:xfrm>
              <a:off x="6317564" y="3654107"/>
              <a:ext cx="3732484" cy="576967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Result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Textplatzhalter 6">
              <a:extLst>
                <a:ext uri="{FF2B5EF4-FFF2-40B4-BE49-F238E27FC236}">
                  <a16:creationId xmlns:a16="http://schemas.microsoft.com/office/drawing/2014/main" id="{AF69D049-53A0-C744-BEC4-4EE9535D4C8F}"/>
                </a:ext>
              </a:extLst>
            </p:cNvPr>
            <p:cNvSpPr txBox="1">
              <a:spLocks/>
            </p:cNvSpPr>
            <p:nvPr/>
          </p:nvSpPr>
          <p:spPr>
            <a:xfrm>
              <a:off x="5815584" y="4344353"/>
              <a:ext cx="5901019" cy="86839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~45% file size reduction</a:t>
              </a:r>
            </a:p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File open times reduced from 3–5 minutes to &lt;30 seconds</a:t>
              </a: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1E595A3-15F4-43C9-B5C2-D9146F3B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801" y="57920"/>
            <a:ext cx="572639" cy="5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04A185-77FF-FB44-9D9D-43476F82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11277600" cy="830462"/>
          </a:xfrm>
        </p:spPr>
        <p:txBody>
          <a:bodyPr/>
          <a:lstStyle/>
          <a:p>
            <a:r>
              <a:rPr lang="en-US" u="sng" dirty="0"/>
              <a:t>Keeping Documents</a:t>
            </a:r>
            <a:r>
              <a:rPr lang="en-US" dirty="0"/>
              <a:t> </a:t>
            </a:r>
            <a:r>
              <a:rPr lang="en-US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the Original File Format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8BF19F0-87E7-8B4C-987C-8B51A7F24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932" y="1927424"/>
            <a:ext cx="3246120" cy="830462"/>
          </a:xfrm>
        </p:spPr>
        <p:txBody>
          <a:bodyPr>
            <a:normAutofit/>
          </a:bodyPr>
          <a:lstStyle/>
          <a:p>
            <a:r>
              <a:rPr lang="en-US" sz="1800" dirty="0"/>
              <a:t>High IT Costs/Overhead</a:t>
            </a:r>
          </a:p>
          <a:p>
            <a:pPr lvl="1"/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Maintain multiple document viewers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0B498F-D701-734E-8F6C-7FBA70B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14404E-4AB3-4141-B374-9F2CFDDE7F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AA46D02B-F594-C44A-8FEC-84E34721C6C5}"/>
              </a:ext>
            </a:extLst>
          </p:cNvPr>
          <p:cNvSpPr txBox="1">
            <a:spLocks/>
          </p:cNvSpPr>
          <p:nvPr/>
        </p:nvSpPr>
        <p:spPr>
          <a:xfrm>
            <a:off x="8378952" y="1927424"/>
            <a:ext cx="3246120" cy="83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2"/>
              </a:buBlip>
              <a:tabLst/>
              <a:defRPr sz="2800" b="1" i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Poor Efficiency</a:t>
            </a:r>
          </a:p>
          <a:p>
            <a:pPr lvl="1"/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Slow document access for remote &amp; mobile users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602641-10B7-4FD7-9B81-6136CACF7072}"/>
              </a:ext>
            </a:extLst>
          </p:cNvPr>
          <p:cNvGrpSpPr/>
          <p:nvPr/>
        </p:nvGrpSpPr>
        <p:grpSpPr>
          <a:xfrm>
            <a:off x="8314944" y="2904469"/>
            <a:ext cx="3419856" cy="1159328"/>
            <a:chOff x="8314944" y="2904469"/>
            <a:chExt cx="3419856" cy="1159328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3115FE34-FE58-EB40-876B-653EDAC45848}"/>
                </a:ext>
              </a:extLst>
            </p:cNvPr>
            <p:cNvSpPr/>
            <p:nvPr/>
          </p:nvSpPr>
          <p:spPr>
            <a:xfrm>
              <a:off x="8314944" y="2904469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47351BC8-4500-1C4A-A343-E35E57255281}"/>
                </a:ext>
              </a:extLst>
            </p:cNvPr>
            <p:cNvSpPr/>
            <p:nvPr/>
          </p:nvSpPr>
          <p:spPr>
            <a:xfrm>
              <a:off x="8423732" y="3004774"/>
              <a:ext cx="2670988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Objective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Textplatzhalter 6">
              <a:extLst>
                <a:ext uri="{FF2B5EF4-FFF2-40B4-BE49-F238E27FC236}">
                  <a16:creationId xmlns:a16="http://schemas.microsoft.com/office/drawing/2014/main" id="{07DF872A-9ACC-554A-AC4F-EAD7E51C7758}"/>
                </a:ext>
              </a:extLst>
            </p:cNvPr>
            <p:cNvSpPr txBox="1">
              <a:spLocks/>
            </p:cNvSpPr>
            <p:nvPr/>
          </p:nvSpPr>
          <p:spPr>
            <a:xfrm>
              <a:off x="8388095" y="3543174"/>
              <a:ext cx="3346407" cy="52062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852488" lvl="1" indent="-395288" fontAlgn="ctr">
                <a:spcBef>
                  <a:spcPts val="500"/>
                </a:spcBef>
                <a:buClr>
                  <a:schemeClr val="accent3"/>
                </a:buClr>
                <a:buSzPct val="100000"/>
                <a:buFont typeface="Symbol" pitchFamily="2" charset="2"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Compress documents to speed up document access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B3FBEC-0273-4890-997A-79FB1BB6720C}"/>
              </a:ext>
            </a:extLst>
          </p:cNvPr>
          <p:cNvGrpSpPr/>
          <p:nvPr/>
        </p:nvGrpSpPr>
        <p:grpSpPr>
          <a:xfrm>
            <a:off x="8323930" y="4101865"/>
            <a:ext cx="3410572" cy="1159328"/>
            <a:chOff x="8323930" y="4101865"/>
            <a:chExt cx="3410572" cy="1159328"/>
          </a:xfrm>
        </p:grpSpPr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A227202B-751C-0847-9AAB-691EA9594CDA}"/>
                </a:ext>
              </a:extLst>
            </p:cNvPr>
            <p:cNvSpPr/>
            <p:nvPr/>
          </p:nvSpPr>
          <p:spPr>
            <a:xfrm>
              <a:off x="8323930" y="4101865"/>
              <a:ext cx="3410572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C3B65CB1-F461-7B4A-B36C-10D505040B4A}"/>
                </a:ext>
              </a:extLst>
            </p:cNvPr>
            <p:cNvSpPr/>
            <p:nvPr/>
          </p:nvSpPr>
          <p:spPr>
            <a:xfrm>
              <a:off x="8432876" y="4202170"/>
              <a:ext cx="2670988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Result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Textplatzhalter 6">
              <a:extLst>
                <a:ext uri="{FF2B5EF4-FFF2-40B4-BE49-F238E27FC236}">
                  <a16:creationId xmlns:a16="http://schemas.microsoft.com/office/drawing/2014/main" id="{E61F087C-B3F3-E942-A13B-B7CF5AAD866F}"/>
                </a:ext>
              </a:extLst>
            </p:cNvPr>
            <p:cNvSpPr txBox="1">
              <a:spLocks/>
            </p:cNvSpPr>
            <p:nvPr/>
          </p:nvSpPr>
          <p:spPr>
            <a:xfrm>
              <a:off x="8397239" y="4740570"/>
              <a:ext cx="3145537" cy="52062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852488" lvl="1" indent="-395288" fontAlgn="ctr">
                <a:spcBef>
                  <a:spcPts val="500"/>
                </a:spcBef>
                <a:buClr>
                  <a:schemeClr val="accent3"/>
                </a:buClr>
                <a:buSzPct val="100000"/>
                <a:buFont typeface="Symbol" pitchFamily="2" charset="2"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55% file size reduction speeds up access by 55%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A6EAA5-1C6F-4668-A458-0203F0892D22}"/>
              </a:ext>
            </a:extLst>
          </p:cNvPr>
          <p:cNvGrpSpPr/>
          <p:nvPr/>
        </p:nvGrpSpPr>
        <p:grpSpPr>
          <a:xfrm>
            <a:off x="434924" y="2904469"/>
            <a:ext cx="3419856" cy="1159328"/>
            <a:chOff x="434924" y="2904469"/>
            <a:chExt cx="3419856" cy="1159328"/>
          </a:xfrm>
        </p:grpSpPr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DC7E1324-40F5-9743-9291-EC3BB886524B}"/>
                </a:ext>
              </a:extLst>
            </p:cNvPr>
            <p:cNvSpPr/>
            <p:nvPr/>
          </p:nvSpPr>
          <p:spPr>
            <a:xfrm>
              <a:off x="434924" y="2904469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B5B0F50-CCA5-7747-B912-6B3C2CB8C465}"/>
                </a:ext>
              </a:extLst>
            </p:cNvPr>
            <p:cNvSpPr/>
            <p:nvPr/>
          </p:nvSpPr>
          <p:spPr>
            <a:xfrm>
              <a:off x="543712" y="3004774"/>
              <a:ext cx="2670988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Objective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Textplatzhalter 6">
              <a:extLst>
                <a:ext uri="{FF2B5EF4-FFF2-40B4-BE49-F238E27FC236}">
                  <a16:creationId xmlns:a16="http://schemas.microsoft.com/office/drawing/2014/main" id="{9A57D24E-0FFE-5547-85E1-04DAD9A0B46E}"/>
                </a:ext>
              </a:extLst>
            </p:cNvPr>
            <p:cNvSpPr txBox="1">
              <a:spLocks/>
            </p:cNvSpPr>
            <p:nvPr/>
          </p:nvSpPr>
          <p:spPr>
            <a:xfrm>
              <a:off x="508075" y="3543174"/>
              <a:ext cx="3154681" cy="52062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852488" lvl="1" indent="-395288" fontAlgn="ctr">
                <a:spcBef>
                  <a:spcPts val="500"/>
                </a:spcBef>
                <a:buClr>
                  <a:schemeClr val="accent3"/>
                </a:buClr>
                <a:buSzPct val="100000"/>
                <a:buFont typeface="Symbol" pitchFamily="2" charset="2"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Standardize on PDF to eliminate viewers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01608C-AF07-4246-8D6B-6D4E5EBFF9EF}"/>
              </a:ext>
            </a:extLst>
          </p:cNvPr>
          <p:cNvGrpSpPr/>
          <p:nvPr/>
        </p:nvGrpSpPr>
        <p:grpSpPr>
          <a:xfrm>
            <a:off x="443910" y="4101865"/>
            <a:ext cx="3410572" cy="1159328"/>
            <a:chOff x="443910" y="4101865"/>
            <a:chExt cx="3410572" cy="1159328"/>
          </a:xfrm>
        </p:grpSpPr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E75F3977-C858-1842-8AD0-2E84BC67C816}"/>
                </a:ext>
              </a:extLst>
            </p:cNvPr>
            <p:cNvSpPr/>
            <p:nvPr/>
          </p:nvSpPr>
          <p:spPr>
            <a:xfrm>
              <a:off x="443910" y="4101865"/>
              <a:ext cx="3410572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AA2D1094-1CF5-FF4D-95B1-1FBBF859F4DB}"/>
                </a:ext>
              </a:extLst>
            </p:cNvPr>
            <p:cNvSpPr/>
            <p:nvPr/>
          </p:nvSpPr>
          <p:spPr>
            <a:xfrm>
              <a:off x="552856" y="4202170"/>
              <a:ext cx="2670988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Result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Textplatzhalter 6">
              <a:extLst>
                <a:ext uri="{FF2B5EF4-FFF2-40B4-BE49-F238E27FC236}">
                  <a16:creationId xmlns:a16="http://schemas.microsoft.com/office/drawing/2014/main" id="{27D97672-3C92-2F45-8B3B-C4E06F2852F4}"/>
                </a:ext>
              </a:extLst>
            </p:cNvPr>
            <p:cNvSpPr txBox="1">
              <a:spLocks/>
            </p:cNvSpPr>
            <p:nvPr/>
          </p:nvSpPr>
          <p:spPr>
            <a:xfrm>
              <a:off x="517219" y="4740570"/>
              <a:ext cx="3145537" cy="52062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852488" lvl="1" indent="-395288" fontAlgn="ctr">
                <a:spcBef>
                  <a:spcPts val="500"/>
                </a:spcBef>
                <a:buClr>
                  <a:schemeClr val="accent3"/>
                </a:buClr>
                <a:buSzPct val="100000"/>
                <a:buFont typeface="Symbol" pitchFamily="2" charset="2"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Costs/Overhead eliminated</a:t>
              </a:r>
            </a:p>
          </p:txBody>
        </p:sp>
      </p:grp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64F6563C-4C4E-4A43-95C5-1DD5EE6F0A7C}"/>
              </a:ext>
            </a:extLst>
          </p:cNvPr>
          <p:cNvSpPr txBox="1">
            <a:spLocks/>
          </p:cNvSpPr>
          <p:nvPr/>
        </p:nvSpPr>
        <p:spPr>
          <a:xfrm>
            <a:off x="4450080" y="1927424"/>
            <a:ext cx="3246120" cy="93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4445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2"/>
              </a:buBlip>
              <a:tabLst/>
              <a:defRPr sz="2800" b="1" i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2488" indent="-395288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Symbol" pitchFamily="2" charset="2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307975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1488" indent="-27305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66000"/>
              <a:buFont typeface="Symbol" pitchFamily="2" charset="2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Risk/Liability</a:t>
            </a:r>
          </a:p>
          <a:p>
            <a:pPr lvl="1"/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 I find everything?</a:t>
            </a:r>
          </a:p>
          <a:p>
            <a:pPr lvl="1">
              <a:lnSpc>
                <a:spcPct val="6000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 files open in 10 years?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536A98-9492-494F-8486-09E14E58C175}"/>
              </a:ext>
            </a:extLst>
          </p:cNvPr>
          <p:cNvGrpSpPr/>
          <p:nvPr/>
        </p:nvGrpSpPr>
        <p:grpSpPr>
          <a:xfrm>
            <a:off x="4386072" y="2904469"/>
            <a:ext cx="3419856" cy="1159328"/>
            <a:chOff x="4386072" y="2904469"/>
            <a:chExt cx="3419856" cy="1159328"/>
          </a:xfrm>
        </p:grpSpPr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EE230499-48E0-1A40-BD77-4B4973CDFD5B}"/>
                </a:ext>
              </a:extLst>
            </p:cNvPr>
            <p:cNvSpPr/>
            <p:nvPr/>
          </p:nvSpPr>
          <p:spPr>
            <a:xfrm>
              <a:off x="4386072" y="2904469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BBB6C7E7-E998-3D41-AE70-7A5B8BDFABA2}"/>
                </a:ext>
              </a:extLst>
            </p:cNvPr>
            <p:cNvSpPr/>
            <p:nvPr/>
          </p:nvSpPr>
          <p:spPr>
            <a:xfrm>
              <a:off x="4494860" y="3004774"/>
              <a:ext cx="2670988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Objective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Textplatzhalter 6">
              <a:extLst>
                <a:ext uri="{FF2B5EF4-FFF2-40B4-BE49-F238E27FC236}">
                  <a16:creationId xmlns:a16="http://schemas.microsoft.com/office/drawing/2014/main" id="{5583D9D1-23AE-E446-8067-D94AA9DEFFC2}"/>
                </a:ext>
              </a:extLst>
            </p:cNvPr>
            <p:cNvSpPr txBox="1">
              <a:spLocks/>
            </p:cNvSpPr>
            <p:nvPr/>
          </p:nvSpPr>
          <p:spPr>
            <a:xfrm>
              <a:off x="4459223" y="3543174"/>
              <a:ext cx="3346407" cy="52062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852488" lvl="1" indent="-395288" fontAlgn="ctr">
                <a:spcBef>
                  <a:spcPts val="500"/>
                </a:spcBef>
                <a:buClr>
                  <a:schemeClr val="accent3"/>
                </a:buClr>
                <a:buSzPct val="100000"/>
                <a:buFont typeface="Symbol" pitchFamily="2" charset="2"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Make content searchable via searchable PDF/A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828B18-B574-4CA2-813E-7460642C223C}"/>
              </a:ext>
            </a:extLst>
          </p:cNvPr>
          <p:cNvGrpSpPr/>
          <p:nvPr/>
        </p:nvGrpSpPr>
        <p:grpSpPr>
          <a:xfrm>
            <a:off x="4395058" y="4101865"/>
            <a:ext cx="3410572" cy="1159328"/>
            <a:chOff x="4395058" y="4101865"/>
            <a:chExt cx="3410572" cy="1159328"/>
          </a:xfrm>
        </p:grpSpPr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F8FF593D-98D4-BA46-A319-1ABEEB8EDB8E}"/>
                </a:ext>
              </a:extLst>
            </p:cNvPr>
            <p:cNvSpPr/>
            <p:nvPr/>
          </p:nvSpPr>
          <p:spPr>
            <a:xfrm>
              <a:off x="4395058" y="4101865"/>
              <a:ext cx="3410572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FF461EFF-ED08-AE45-90BE-95C770F82491}"/>
                </a:ext>
              </a:extLst>
            </p:cNvPr>
            <p:cNvSpPr/>
            <p:nvPr/>
          </p:nvSpPr>
          <p:spPr>
            <a:xfrm>
              <a:off x="4504004" y="4202170"/>
              <a:ext cx="2670988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Result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2" name="Textplatzhalter 6">
              <a:extLst>
                <a:ext uri="{FF2B5EF4-FFF2-40B4-BE49-F238E27FC236}">
                  <a16:creationId xmlns:a16="http://schemas.microsoft.com/office/drawing/2014/main" id="{940DC89C-121E-994B-8B4B-71E18C95945C}"/>
                </a:ext>
              </a:extLst>
            </p:cNvPr>
            <p:cNvSpPr txBox="1">
              <a:spLocks/>
            </p:cNvSpPr>
            <p:nvPr/>
          </p:nvSpPr>
          <p:spPr>
            <a:xfrm>
              <a:off x="4468367" y="4740570"/>
              <a:ext cx="3337263" cy="52062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852488" lvl="1" indent="-395288" fontAlgn="ctr">
                <a:spcBef>
                  <a:spcPts val="500"/>
                </a:spcBef>
                <a:buClr>
                  <a:schemeClr val="accent3"/>
                </a:buClr>
                <a:buSzPct val="100000"/>
                <a:buFont typeface="Symbol" pitchFamily="2" charset="2"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All content is searchable and long-term archive ready</a:t>
              </a:r>
            </a:p>
          </p:txBody>
        </p:sp>
      </p:grp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251536-BBB2-428F-8D6A-57547658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122" y="133994"/>
            <a:ext cx="1083545" cy="4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A71AF5-599A-DF40-A131-36136A3A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6968"/>
            <a:ext cx="11277600" cy="1049918"/>
          </a:xfrm>
        </p:spPr>
        <p:txBody>
          <a:bodyPr/>
          <a:lstStyle/>
          <a:p>
            <a:r>
              <a:rPr lang="en-US" u="sng" dirty="0"/>
              <a:t>Compress</a:t>
            </a:r>
            <a:r>
              <a:rPr lang="en-US" dirty="0"/>
              <a:t> </a:t>
            </a:r>
            <a:r>
              <a:rPr lang="en-US" b="0" i="0" dirty="0">
                <a:latin typeface="Open Sans Light" panose="020B0306030504020204" pitchFamily="34" charset="0"/>
              </a:rPr>
              <a:t>Over 1 Billion Images per Year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B2C79E-4E19-0148-9FF3-DFBB78B30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44" y="2203704"/>
            <a:ext cx="5276088" cy="3964783"/>
          </a:xfrm>
        </p:spPr>
        <p:txBody>
          <a:bodyPr>
            <a:normAutofit/>
          </a:bodyPr>
          <a:lstStyle/>
          <a:p>
            <a:r>
              <a:rPr lang="en-US" dirty="0"/>
              <a:t>High Storage Costs</a:t>
            </a:r>
          </a:p>
          <a:p>
            <a:pPr lvl="1"/>
            <a:r>
              <a:rPr lang="en-US" dirty="0"/>
              <a:t>Storage and back up requirements not met</a:t>
            </a:r>
          </a:p>
          <a:p>
            <a:pPr lvl="2"/>
            <a:r>
              <a:rPr lang="en-US" dirty="0"/>
              <a:t>Mortgage documents need to be retained for as much as 37 years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AE67EC-CA3F-2149-97D3-734224E9F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14404E-4AB3-4141-B374-9F2CFDDE7FF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81D10-E8F6-4CB4-A15F-43677508E4B8}"/>
              </a:ext>
            </a:extLst>
          </p:cNvPr>
          <p:cNvGrpSpPr/>
          <p:nvPr/>
        </p:nvGrpSpPr>
        <p:grpSpPr>
          <a:xfrm>
            <a:off x="5806440" y="1993243"/>
            <a:ext cx="5901019" cy="1554749"/>
            <a:chOff x="5806440" y="1993243"/>
            <a:chExt cx="5901019" cy="1554749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AA674695-7F13-1546-874F-F999EC3F2D05}"/>
                </a:ext>
              </a:extLst>
            </p:cNvPr>
            <p:cNvSpPr/>
            <p:nvPr/>
          </p:nvSpPr>
          <p:spPr>
            <a:xfrm>
              <a:off x="6141598" y="2063072"/>
              <a:ext cx="5276087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C26E3938-AEAD-4542-8157-F8AD6AB9C499}"/>
                </a:ext>
              </a:extLst>
            </p:cNvPr>
            <p:cNvSpPr/>
            <p:nvPr/>
          </p:nvSpPr>
          <p:spPr>
            <a:xfrm>
              <a:off x="6308420" y="1993243"/>
              <a:ext cx="3732484" cy="576967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Objective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" name="Textplatzhalter 6">
              <a:extLst>
                <a:ext uri="{FF2B5EF4-FFF2-40B4-BE49-F238E27FC236}">
                  <a16:creationId xmlns:a16="http://schemas.microsoft.com/office/drawing/2014/main" id="{2B6822F5-A0A8-354D-A386-4C2F6B282780}"/>
                </a:ext>
              </a:extLst>
            </p:cNvPr>
            <p:cNvSpPr txBox="1">
              <a:spLocks/>
            </p:cNvSpPr>
            <p:nvPr/>
          </p:nvSpPr>
          <p:spPr>
            <a:xfrm>
              <a:off x="5806440" y="2683489"/>
              <a:ext cx="5901019" cy="86450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Optimize process and compress images to limit additional storage costs, and improve overall efficiency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188D55-E3C1-4176-BDFD-466A2CCEC4F4}"/>
              </a:ext>
            </a:extLst>
          </p:cNvPr>
          <p:cNvGrpSpPr/>
          <p:nvPr/>
        </p:nvGrpSpPr>
        <p:grpSpPr>
          <a:xfrm>
            <a:off x="5815584" y="3444247"/>
            <a:ext cx="6176547" cy="1558639"/>
            <a:chOff x="5815584" y="3444247"/>
            <a:chExt cx="6176547" cy="1558639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5603F3C9-28E1-1344-8D6E-71A37B5E6E96}"/>
                </a:ext>
              </a:extLst>
            </p:cNvPr>
            <p:cNvSpPr/>
            <p:nvPr/>
          </p:nvSpPr>
          <p:spPr>
            <a:xfrm>
              <a:off x="6150742" y="3514076"/>
              <a:ext cx="5276087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B99A3883-C537-A349-8D17-E97643C55FE2}"/>
                </a:ext>
              </a:extLst>
            </p:cNvPr>
            <p:cNvSpPr/>
            <p:nvPr/>
          </p:nvSpPr>
          <p:spPr>
            <a:xfrm>
              <a:off x="6317564" y="3444247"/>
              <a:ext cx="3732484" cy="576967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Result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Textplatzhalter 6">
              <a:extLst>
                <a:ext uri="{FF2B5EF4-FFF2-40B4-BE49-F238E27FC236}">
                  <a16:creationId xmlns:a16="http://schemas.microsoft.com/office/drawing/2014/main" id="{AF69D049-53A0-C744-BEC4-4EE9535D4C8F}"/>
                </a:ext>
              </a:extLst>
            </p:cNvPr>
            <p:cNvSpPr txBox="1">
              <a:spLocks/>
            </p:cNvSpPr>
            <p:nvPr/>
          </p:nvSpPr>
          <p:spPr>
            <a:xfrm>
              <a:off x="5815584" y="4134493"/>
              <a:ext cx="6176547" cy="868393"/>
            </a:xfrm>
            <a:prstGeom prst="rect">
              <a:avLst/>
            </a:prstGeom>
          </p:spPr>
          <p:txBody>
            <a:bodyPr numCol="1"/>
            <a:lstStyle>
              <a:lvl1pPr marL="0" indent="-230400" algn="l" defTabSz="914400" rtl="0" eaLnBrk="1" fontAlgn="base" latinLnBrk="0" hangingPunct="1">
                <a:lnSpc>
                  <a:spcPct val="90000"/>
                </a:lnSpc>
                <a:spcBef>
                  <a:spcPts val="34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3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252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2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504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2400" b="1" i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6840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66000"/>
                <a:buFontTx/>
                <a:buNone/>
                <a:defRPr sz="1800" b="0" i="0" kern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86400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66000"/>
                <a:buFont typeface=".SF NS Symbols Regular"/>
                <a:buChar char="↘"/>
                <a:defRPr sz="1800" b="1" i="1" kern="1200" cap="all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99360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Tx/>
                <a:buNone/>
                <a:defRPr sz="1400" b="0" i="0" kern="1200" cap="all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6pPr>
              <a:lvl7pPr marL="252000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Tx/>
                <a:buNone/>
                <a:defRPr sz="1000" b="1" i="0" kern="1200" cap="all" baseline="0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7pPr>
              <a:lvl8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8pPr>
              <a:lvl9pPr marL="252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000" b="1" i="0" kern="1200" cap="all">
                  <a:solidFill>
                    <a:schemeClr val="bg2"/>
                  </a:solidFill>
                  <a:highlight>
                    <a:srgbClr val="F58A20"/>
                  </a:highlight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defRPr>
              </a:lvl9pPr>
            </a:lstStyle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ROI achieved within one year</a:t>
              </a:r>
            </a:p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Direct integration with existing workflow</a:t>
              </a:r>
            </a:p>
            <a:p>
              <a:pPr marL="789750" lvl="2" indent="-285750" fontAlgn="ctr">
                <a:lnSpc>
                  <a:spcPct val="15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 b="0" i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1.25 billion images compressed within a year without downtime</a:t>
              </a:r>
            </a:p>
          </p:txBody>
        </p:sp>
      </p:grpSp>
      <p:pic>
        <p:nvPicPr>
          <p:cNvPr id="16" name="Picture 15" descr="A picture containing flower&#10;&#10;Description automatically generated">
            <a:extLst>
              <a:ext uri="{FF2B5EF4-FFF2-40B4-BE49-F238E27FC236}">
                <a16:creationId xmlns:a16="http://schemas.microsoft.com/office/drawing/2014/main" id="{5AA416C1-DFC2-47BD-A62E-49EE32115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56"/>
          <a:stretch/>
        </p:blipFill>
        <p:spPr>
          <a:xfrm>
            <a:off x="8795532" y="-1116214"/>
            <a:ext cx="2911927" cy="19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BFC97D-C004-4C42-9122-8C16EB94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Small is Small?</a:t>
            </a:r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6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15B2-9C05-4312-9909-F6437BC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96" y="739873"/>
            <a:ext cx="10515600" cy="727730"/>
          </a:xfrm>
        </p:spPr>
        <p:txBody>
          <a:bodyPr/>
          <a:lstStyle/>
          <a:p>
            <a:r>
              <a:rPr lang="en-US" u="sng" dirty="0"/>
              <a:t>Compression Example</a:t>
            </a:r>
            <a:r>
              <a:rPr lang="en-US" b="0" i="0" dirty="0"/>
              <a:t> – Bitonal Invoice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71AD8-7B41-4725-90D9-6698F0011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14404E-4AB3-4141-B374-9F2CFDDE7FF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9C3234-FE8F-4A04-A55D-2EA2111A39A5}"/>
              </a:ext>
            </a:extLst>
          </p:cNvPr>
          <p:cNvGrpSpPr/>
          <p:nvPr/>
        </p:nvGrpSpPr>
        <p:grpSpPr>
          <a:xfrm>
            <a:off x="476416" y="1706158"/>
            <a:ext cx="4810283" cy="3964929"/>
            <a:chOff x="476416" y="1706158"/>
            <a:chExt cx="4810283" cy="3964929"/>
          </a:xfrm>
        </p:grpSpPr>
        <p:sp>
          <p:nvSpPr>
            <p:cNvPr id="5" name="Abgerundetes Rechteck 9">
              <a:extLst>
                <a:ext uri="{FF2B5EF4-FFF2-40B4-BE49-F238E27FC236}">
                  <a16:creationId xmlns:a16="http://schemas.microsoft.com/office/drawing/2014/main" id="{83E1FFE6-D81C-4CDB-8037-1C51D9009642}"/>
                </a:ext>
              </a:extLst>
            </p:cNvPr>
            <p:cNvSpPr/>
            <p:nvPr/>
          </p:nvSpPr>
          <p:spPr>
            <a:xfrm>
              <a:off x="476416" y="1706158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813A7488-DD50-411E-92B7-22D3A4AD3035}"/>
                </a:ext>
              </a:extLst>
            </p:cNvPr>
            <p:cNvSpPr/>
            <p:nvPr/>
          </p:nvSpPr>
          <p:spPr>
            <a:xfrm>
              <a:off x="585204" y="1806463"/>
              <a:ext cx="3185450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600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Original TIFF image – 141 KB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E5C9F9-D4C1-41FD-8ABD-76550BBB2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16" y="2512611"/>
              <a:ext cx="4810283" cy="3158476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23179B-8BF5-4D0D-A548-F0ADFB77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58" y="3312055"/>
            <a:ext cx="2664770" cy="339609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38D3B07-6228-4F67-9000-91B8E80E9FD9}"/>
              </a:ext>
            </a:extLst>
          </p:cNvPr>
          <p:cNvGrpSpPr/>
          <p:nvPr/>
        </p:nvGrpSpPr>
        <p:grpSpPr>
          <a:xfrm>
            <a:off x="6142174" y="1706158"/>
            <a:ext cx="5715000" cy="4903641"/>
            <a:chOff x="6142174" y="1706158"/>
            <a:chExt cx="5715000" cy="4903641"/>
          </a:xfrm>
        </p:grpSpPr>
        <p:sp>
          <p:nvSpPr>
            <p:cNvPr id="9" name="Abgerundetes Rechteck 9">
              <a:extLst>
                <a:ext uri="{FF2B5EF4-FFF2-40B4-BE49-F238E27FC236}">
                  <a16:creationId xmlns:a16="http://schemas.microsoft.com/office/drawing/2014/main" id="{C5190EE5-14A1-4876-A289-0F5A515DF1FF}"/>
                </a:ext>
              </a:extLst>
            </p:cNvPr>
            <p:cNvSpPr/>
            <p:nvPr/>
          </p:nvSpPr>
          <p:spPr>
            <a:xfrm>
              <a:off x="7458987" y="1706158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12D1E6F-670D-4B7B-A94C-9566C6307BB0}"/>
                </a:ext>
              </a:extLst>
            </p:cNvPr>
            <p:cNvSpPr/>
            <p:nvPr/>
          </p:nvSpPr>
          <p:spPr>
            <a:xfrm>
              <a:off x="7567775" y="1806463"/>
              <a:ext cx="3185450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600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Compressed PDF – 34 KB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Textplatzhalter 3">
              <a:extLst>
                <a:ext uri="{FF2B5EF4-FFF2-40B4-BE49-F238E27FC236}">
                  <a16:creationId xmlns:a16="http://schemas.microsoft.com/office/drawing/2014/main" id="{A13A92E9-EE2B-4BDB-BF4E-D6B4D9AE9A8E}"/>
                </a:ext>
              </a:extLst>
            </p:cNvPr>
            <p:cNvSpPr txBox="1">
              <a:spLocks/>
            </p:cNvSpPr>
            <p:nvPr/>
          </p:nvSpPr>
          <p:spPr>
            <a:xfrm>
              <a:off x="7544686" y="2407100"/>
              <a:ext cx="3682556" cy="110835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444500" indent="-444500" algn="l" defTabSz="914400" rtl="0" eaLnBrk="1" fontAlgn="ctr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Tx/>
                <a:buBlip>
                  <a:blip r:embed="rId4"/>
                </a:buBlip>
                <a:tabLst/>
                <a:defRPr sz="3600" b="1" i="1" kern="1200">
                  <a:solidFill>
                    <a:schemeClr val="tx1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defRPr>
              </a:lvl1pPr>
              <a:lvl2pPr marL="852488" indent="-395288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Symbol" pitchFamily="2" charset="2"/>
                <a:buChar char="-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60463" indent="-307975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68438" indent="-307975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Symbol" pitchFamily="2" charset="2"/>
                <a:buChar char="-"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41488" indent="-273050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Symbol" pitchFamily="2" charset="2"/>
                <a:buChar char="-"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/>
                <a:t>Searchable PDF – 76% smaller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368A22-4D82-4723-8BB7-C2CF861BA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2174" y="2885524"/>
              <a:ext cx="5715000" cy="3724275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545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15B2-9C05-4312-9909-F6437BC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96" y="739873"/>
            <a:ext cx="10515600" cy="727730"/>
          </a:xfrm>
        </p:spPr>
        <p:txBody>
          <a:bodyPr/>
          <a:lstStyle/>
          <a:p>
            <a:r>
              <a:rPr lang="en-US" u="sng" dirty="0"/>
              <a:t>Compression Example</a:t>
            </a:r>
            <a:r>
              <a:rPr lang="en-US" b="0" i="0" dirty="0"/>
              <a:t> – Color Invoice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71AD8-7B41-4725-90D9-6698F0011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14404E-4AB3-4141-B374-9F2CFDDE7FF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551BA6-835B-4E46-9859-BA857A7D525A}"/>
              </a:ext>
            </a:extLst>
          </p:cNvPr>
          <p:cNvGrpSpPr/>
          <p:nvPr/>
        </p:nvGrpSpPr>
        <p:grpSpPr>
          <a:xfrm>
            <a:off x="476416" y="1706158"/>
            <a:ext cx="5077198" cy="3811200"/>
            <a:chOff x="476416" y="1706158"/>
            <a:chExt cx="5077198" cy="3811200"/>
          </a:xfrm>
        </p:grpSpPr>
        <p:sp>
          <p:nvSpPr>
            <p:cNvPr id="5" name="Abgerundetes Rechteck 9">
              <a:extLst>
                <a:ext uri="{FF2B5EF4-FFF2-40B4-BE49-F238E27FC236}">
                  <a16:creationId xmlns:a16="http://schemas.microsoft.com/office/drawing/2014/main" id="{83E1FFE6-D81C-4CDB-8037-1C51D9009642}"/>
                </a:ext>
              </a:extLst>
            </p:cNvPr>
            <p:cNvSpPr/>
            <p:nvPr/>
          </p:nvSpPr>
          <p:spPr>
            <a:xfrm>
              <a:off x="476416" y="1706158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813A7488-DD50-411E-92B7-22D3A4AD3035}"/>
                </a:ext>
              </a:extLst>
            </p:cNvPr>
            <p:cNvSpPr/>
            <p:nvPr/>
          </p:nvSpPr>
          <p:spPr>
            <a:xfrm>
              <a:off x="585204" y="1806463"/>
              <a:ext cx="3185450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600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Original TIFF image – 526 KB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BAC937-1650-4C3D-A28A-73851317A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16" y="2450187"/>
              <a:ext cx="5077198" cy="3067171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EC24E7B-9308-46A8-9DA5-1A995105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49" y="3677076"/>
            <a:ext cx="2375458" cy="304916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CE1A93-663E-40E9-90F0-6B5EC058C4A0}"/>
              </a:ext>
            </a:extLst>
          </p:cNvPr>
          <p:cNvGrpSpPr/>
          <p:nvPr/>
        </p:nvGrpSpPr>
        <p:grpSpPr>
          <a:xfrm>
            <a:off x="6876778" y="1706158"/>
            <a:ext cx="4751044" cy="4761832"/>
            <a:chOff x="6876778" y="1706158"/>
            <a:chExt cx="4751044" cy="4761832"/>
          </a:xfrm>
        </p:grpSpPr>
        <p:sp>
          <p:nvSpPr>
            <p:cNvPr id="9" name="Abgerundetes Rechteck 9">
              <a:extLst>
                <a:ext uri="{FF2B5EF4-FFF2-40B4-BE49-F238E27FC236}">
                  <a16:creationId xmlns:a16="http://schemas.microsoft.com/office/drawing/2014/main" id="{C5190EE5-14A1-4876-A289-0F5A515DF1FF}"/>
                </a:ext>
              </a:extLst>
            </p:cNvPr>
            <p:cNvSpPr/>
            <p:nvPr/>
          </p:nvSpPr>
          <p:spPr>
            <a:xfrm>
              <a:off x="7458987" y="1706158"/>
              <a:ext cx="3419856" cy="6006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12D1E6F-670D-4B7B-A94C-9566C6307BB0}"/>
                </a:ext>
              </a:extLst>
            </p:cNvPr>
            <p:cNvSpPr/>
            <p:nvPr/>
          </p:nvSpPr>
          <p:spPr>
            <a:xfrm>
              <a:off x="7567775" y="1806463"/>
              <a:ext cx="3185450" cy="406833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600" b="1" i="1" dirty="0">
                  <a:solidFill>
                    <a:srgbClr val="FFFFFF"/>
                  </a:solidFill>
                  <a:latin typeface="Open Sans Extrabold" panose="020B06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Compressed PDF – 39 KB</a:t>
              </a:r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Textplatzhalter 3">
              <a:extLst>
                <a:ext uri="{FF2B5EF4-FFF2-40B4-BE49-F238E27FC236}">
                  <a16:creationId xmlns:a16="http://schemas.microsoft.com/office/drawing/2014/main" id="{A13A92E9-EE2B-4BDB-BF4E-D6B4D9AE9A8E}"/>
                </a:ext>
              </a:extLst>
            </p:cNvPr>
            <p:cNvSpPr txBox="1">
              <a:spLocks/>
            </p:cNvSpPr>
            <p:nvPr/>
          </p:nvSpPr>
          <p:spPr>
            <a:xfrm>
              <a:off x="7544686" y="2407100"/>
              <a:ext cx="3682556" cy="110835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444500" indent="-444500" algn="l" defTabSz="914400" rtl="0" eaLnBrk="1" fontAlgn="ctr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Tx/>
                <a:buBlip>
                  <a:blip r:embed="rId4"/>
                </a:buBlip>
                <a:tabLst/>
                <a:defRPr sz="3600" b="1" i="1" kern="1200">
                  <a:solidFill>
                    <a:schemeClr val="tx1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defRPr>
              </a:lvl1pPr>
              <a:lvl2pPr marL="852488" indent="-395288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Symbol" pitchFamily="2" charset="2"/>
                <a:buChar char="-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60463" indent="-307975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68438" indent="-307975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Symbol" pitchFamily="2" charset="2"/>
                <a:buChar char="-"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41488" indent="-273050" algn="l" defTabSz="914400" rtl="0" eaLnBrk="1" fontAlgn="ctr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66000"/>
                <a:buFont typeface="Symbol" pitchFamily="2" charset="2"/>
                <a:buChar char="-"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/>
                <a:t>Searchable PDF – 93% smaller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909AD0-59E6-4E4C-B88E-DE61730F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6778" y="2802474"/>
              <a:ext cx="4751044" cy="3665516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609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xit Corporate">
  <a:themeElements>
    <a:clrScheme name="Foxit 2020">
      <a:dk1>
        <a:srgbClr val="474747"/>
      </a:dk1>
      <a:lt1>
        <a:srgbClr val="DEDEDE"/>
      </a:lt1>
      <a:dk2>
        <a:srgbClr val="474747"/>
      </a:dk2>
      <a:lt2>
        <a:srgbClr val="F6F6F6"/>
      </a:lt2>
      <a:accent1>
        <a:srgbClr val="FF7100"/>
      </a:accent1>
      <a:accent2>
        <a:srgbClr val="B3009A"/>
      </a:accent2>
      <a:accent3>
        <a:srgbClr val="0464B1"/>
      </a:accent3>
      <a:accent4>
        <a:srgbClr val="00A69A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-User Productivity">
  <a:themeElements>
    <a:clrScheme name="Foxit 2020">
      <a:dk1>
        <a:srgbClr val="474747"/>
      </a:dk1>
      <a:lt1>
        <a:srgbClr val="DEDEDE"/>
      </a:lt1>
      <a:dk2>
        <a:srgbClr val="474747"/>
      </a:dk2>
      <a:lt2>
        <a:srgbClr val="F6F6F6"/>
      </a:lt2>
      <a:accent1>
        <a:srgbClr val="FF7100"/>
      </a:accent1>
      <a:accent2>
        <a:srgbClr val="B3009A"/>
      </a:accent2>
      <a:accent3>
        <a:srgbClr val="0464B1"/>
      </a:accent3>
      <a:accent4>
        <a:srgbClr val="00A69A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terprise Automation">
  <a:themeElements>
    <a:clrScheme name="Foxit 2020">
      <a:dk1>
        <a:srgbClr val="474747"/>
      </a:dk1>
      <a:lt1>
        <a:srgbClr val="DEDEDE"/>
      </a:lt1>
      <a:dk2>
        <a:srgbClr val="474747"/>
      </a:dk2>
      <a:lt2>
        <a:srgbClr val="F6F6F6"/>
      </a:lt2>
      <a:accent1>
        <a:srgbClr val="FF7100"/>
      </a:accent1>
      <a:accent2>
        <a:srgbClr val="B3009A"/>
      </a:accent2>
      <a:accent3>
        <a:srgbClr val="0464B1"/>
      </a:accent3>
      <a:accent4>
        <a:srgbClr val="00A69A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veloper Solutions">
  <a:themeElements>
    <a:clrScheme name="Foxit 2020">
      <a:dk1>
        <a:srgbClr val="474747"/>
      </a:dk1>
      <a:lt1>
        <a:srgbClr val="DEDEDE"/>
      </a:lt1>
      <a:dk2>
        <a:srgbClr val="474747"/>
      </a:dk2>
      <a:lt2>
        <a:srgbClr val="F6F6F6"/>
      </a:lt2>
      <a:accent1>
        <a:srgbClr val="FF7100"/>
      </a:accent1>
      <a:accent2>
        <a:srgbClr val="B3009A"/>
      </a:accent2>
      <a:accent3>
        <a:srgbClr val="0464B1"/>
      </a:accent3>
      <a:accent4>
        <a:srgbClr val="00A69A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Enterprise Automation">
  <a:themeElements>
    <a:clrScheme name="Foxit 2020">
      <a:dk1>
        <a:srgbClr val="474747"/>
      </a:dk1>
      <a:lt1>
        <a:srgbClr val="DEDEDE"/>
      </a:lt1>
      <a:dk2>
        <a:srgbClr val="474747"/>
      </a:dk2>
      <a:lt2>
        <a:srgbClr val="F6F6F6"/>
      </a:lt2>
      <a:accent1>
        <a:srgbClr val="FF7100"/>
      </a:accent1>
      <a:accent2>
        <a:srgbClr val="B3009A"/>
      </a:accent2>
      <a:accent3>
        <a:srgbClr val="0464B1"/>
      </a:accent3>
      <a:accent4>
        <a:srgbClr val="00A69A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CC4C8D921BB4B9B87ACF6A20216BD" ma:contentTypeVersion="10" ma:contentTypeDescription="Create a new document." ma:contentTypeScope="" ma:versionID="8cb2f5e6e6399e04fc96789b353bf906">
  <xsd:schema xmlns:xsd="http://www.w3.org/2001/XMLSchema" xmlns:xs="http://www.w3.org/2001/XMLSchema" xmlns:p="http://schemas.microsoft.com/office/2006/metadata/properties" xmlns:ns3="f1b66e45-5cb9-485a-80df-9a7281600b71" targetNamespace="http://schemas.microsoft.com/office/2006/metadata/properties" ma:root="true" ma:fieldsID="290157c537b8dd16a6dc0d0ae3e60814" ns3:_="">
    <xsd:import namespace="f1b66e45-5cb9-485a-80df-9a7281600b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66e45-5cb9-485a-80df-9a7281600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230DF-749B-49A7-861C-2AFEA9423E2E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1b66e45-5cb9-485a-80df-9a7281600b7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ECA06A-01A4-4E0E-BC19-0AC51A98B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66e45-5cb9-485a-80df-9a7281600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024E21-83F3-42EE-92F2-07F4513A1C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1257</Words>
  <Application>Microsoft Office PowerPoint</Application>
  <PresentationFormat>Widescreen</PresentationFormat>
  <Paragraphs>196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.SF NS Symbols Regular</vt:lpstr>
      <vt:lpstr>Arial</vt:lpstr>
      <vt:lpstr>Calibri</vt:lpstr>
      <vt:lpstr>Open Sans</vt:lpstr>
      <vt:lpstr>Open Sans Extrabold</vt:lpstr>
      <vt:lpstr>Open Sans Light</vt:lpstr>
      <vt:lpstr>Proxima Nova Alt Cn Bl</vt:lpstr>
      <vt:lpstr>Symbol</vt:lpstr>
      <vt:lpstr>Foxit Corporate</vt:lpstr>
      <vt:lpstr>End-User Productivity</vt:lpstr>
      <vt:lpstr>Enterprise Automation</vt:lpstr>
      <vt:lpstr>Developer Solutions</vt:lpstr>
      <vt:lpstr>1_Enterprise Automation</vt:lpstr>
      <vt:lpstr>Improving Efficiency</vt:lpstr>
      <vt:lpstr>PowerPoint Presentation</vt:lpstr>
      <vt:lpstr>PowerPoint Presentation</vt:lpstr>
      <vt:lpstr>Faster Access to Files for GE Water and Power</vt:lpstr>
      <vt:lpstr>Keeping Documents in the Original File Format</vt:lpstr>
      <vt:lpstr>Compress Over 1 Billion Images per Year</vt:lpstr>
      <vt:lpstr>How Small is Small?</vt:lpstr>
      <vt:lpstr>Compression Example – Bitonal Invoice</vt:lpstr>
      <vt:lpstr>Compression Example – Color Invoice</vt:lpstr>
      <vt:lpstr>Compression Example – Color Invoice</vt:lpstr>
      <vt:lpstr>Remote Worker Productivity Problem</vt:lpstr>
      <vt:lpstr>Business Justification  Slow remote file open time – Productivity Loss Estimator</vt:lpstr>
      <vt:lpstr>Business Justification Document Storage &amp; Egress Cost Estimator</vt:lpstr>
      <vt:lpstr>But I pay for broadband at home…</vt:lpstr>
      <vt:lpstr>Problems You can solve with Foxit</vt:lpstr>
      <vt:lpstr>Who can benefit from our solutions?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 Maurer</dc:creator>
  <cp:lastModifiedBy>Tim Jefferies</cp:lastModifiedBy>
  <cp:revision>109</cp:revision>
  <dcterms:created xsi:type="dcterms:W3CDTF">2020-01-23T14:39:53Z</dcterms:created>
  <dcterms:modified xsi:type="dcterms:W3CDTF">2020-09-10T14:55:14Z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0x010100F6ACC4C8D921BB4B9B87ACF6A20216BD</vt:lpwstr>
  </property>
</Properties>
</file>