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7" r:id="rId1"/>
  </p:sldMasterIdLst>
  <p:notesMasterIdLst>
    <p:notesMasterId r:id="rId30"/>
  </p:notesMasterIdLst>
  <p:handoutMasterIdLst>
    <p:handoutMasterId r:id="rId31"/>
  </p:handoutMasterIdLst>
  <p:sldIdLst>
    <p:sldId id="279" r:id="rId2"/>
    <p:sldId id="285" r:id="rId3"/>
    <p:sldId id="288" r:id="rId4"/>
    <p:sldId id="289" r:id="rId5"/>
    <p:sldId id="286" r:id="rId6"/>
    <p:sldId id="287" r:id="rId7"/>
    <p:sldId id="290" r:id="rId8"/>
    <p:sldId id="291" r:id="rId9"/>
    <p:sldId id="292" r:id="rId10"/>
    <p:sldId id="294" r:id="rId11"/>
    <p:sldId id="293" r:id="rId12"/>
    <p:sldId id="295" r:id="rId13"/>
    <p:sldId id="314" r:id="rId14"/>
    <p:sldId id="301" r:id="rId15"/>
    <p:sldId id="298" r:id="rId16"/>
    <p:sldId id="297" r:id="rId17"/>
    <p:sldId id="299" r:id="rId18"/>
    <p:sldId id="300" r:id="rId19"/>
    <p:sldId id="296" r:id="rId20"/>
    <p:sldId id="302" r:id="rId21"/>
    <p:sldId id="303" r:id="rId22"/>
    <p:sldId id="317" r:id="rId23"/>
    <p:sldId id="304" r:id="rId24"/>
    <p:sldId id="305" r:id="rId25"/>
    <p:sldId id="309" r:id="rId26"/>
    <p:sldId id="310" r:id="rId27"/>
    <p:sldId id="313" r:id="rId28"/>
    <p:sldId id="311" r:id="rId29"/>
  </p:sldIdLst>
  <p:sldSz cx="12188825" cy="6858000"/>
  <p:notesSz cx="6858000" cy="9144000"/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63">
          <p15:clr>
            <a:srgbClr val="A4A3A4"/>
          </p15:clr>
        </p15:guide>
        <p15:guide id="2" orient="horz" pos="490">
          <p15:clr>
            <a:srgbClr val="A4A3A4"/>
          </p15:clr>
        </p15:guide>
        <p15:guide id="3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2127"/>
    <a:srgbClr val="FFFFFF"/>
    <a:srgbClr val="000000"/>
    <a:srgbClr val="FBB0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68" autoAdjust="0"/>
    <p:restoredTop sz="96205" autoAdjust="0"/>
  </p:normalViewPr>
  <p:slideViewPr>
    <p:cSldViewPr snapToGrid="0" snapToObjects="1">
      <p:cViewPr varScale="1">
        <p:scale>
          <a:sx n="103" d="100"/>
          <a:sy n="103" d="100"/>
        </p:scale>
        <p:origin x="176" y="672"/>
      </p:cViewPr>
      <p:guideLst>
        <p:guide orient="horz" pos="4063"/>
        <p:guide orient="horz" pos="490"/>
        <p:guide pos="38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95" d="100"/>
          <a:sy n="95" d="100"/>
        </p:scale>
        <p:origin x="-3630" y="-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2EE567-80D6-42C6-844A-F0F6714FC972}" type="datetimeFigureOut">
              <a:rPr lang="en-US" smtClean="0"/>
              <a:pPr/>
              <a:t>5/9/18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3C794B-268C-4A67-8C2B-68C4E4A2A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0990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A3B128-E09D-491C-B840-DB8C264A8EFA}" type="datetimeFigureOut">
              <a:rPr lang="en-US" smtClean="0"/>
              <a:pPr/>
              <a:t>5/9/18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F2277D-4E65-471B-8FDC-312617F5EA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2364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While Adobe was working on delivering more PostScript printers and Display PostScript, Apple and MS were also busy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2277D-4E65-471B-8FDC-312617F5EA89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648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”PDF”? Why 1.x?</a:t>
            </a:r>
          </a:p>
          <a:p>
            <a:r>
              <a:rPr lang="en-US" dirty="0"/>
              <a:t>2003 – Jim Meehan – object streams, C++ -- “call Richard”</a:t>
            </a:r>
          </a:p>
          <a:p>
            <a:r>
              <a:rPr lang="en-US" dirty="0"/>
              <a:t>2009 – SWF documentation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2277D-4E65-471B-8FDC-312617F5EA89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7305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Black &amp; white box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2277D-4E65-471B-8FDC-312617F5EA89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428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Web anniversary - 25 years 4/22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2277D-4E65-471B-8FDC-312617F5EA89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7185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Team formed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2277D-4E65-471B-8FDC-312617F5EA89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694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2277D-4E65-471B-8FDC-312617F5EA89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3512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Goals: work with single-pass printer driver, constant time open of first page, constant time update, robust w/unreliable transport, PS w/o the language (basic objects, filters), less focus on imaging operators, simple tools for manipulating files</a:t>
            </a:r>
          </a:p>
          <a:p>
            <a:r>
              <a:rPr lang="en-US" dirty="0"/>
              <a:t>Comdex Best of Show 1992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2277D-4E65-471B-8FDC-312617F5EA89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8580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Story about getting reference manual done</a:t>
            </a:r>
          </a:p>
          <a:p>
            <a:r>
              <a:rPr lang="en-US" dirty="0"/>
              <a:t>Why PDF – not Adobe PDF, not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2277D-4E65-471B-8FDC-312617F5EA89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1044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Googling for PDFs (but pre-Google)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2277D-4E65-471B-8FDC-312617F5EA89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1794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2277D-4E65-471B-8FDC-312617F5EA89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011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Versioning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2277D-4E65-471B-8FDC-312617F5EA89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232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38929" y="2130426"/>
            <a:ext cx="8830681" cy="1470025"/>
          </a:xfrm>
        </p:spPr>
        <p:txBody>
          <a:bodyPr/>
          <a:lstStyle>
            <a:lvl1pPr algn="ctr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38926" y="3886200"/>
            <a:ext cx="8830684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448" indent="0" algn="ctr">
              <a:buNone/>
              <a:defRPr/>
            </a:lvl2pPr>
            <a:lvl3pPr marL="1218895" indent="0" algn="ctr">
              <a:buNone/>
              <a:defRPr/>
            </a:lvl3pPr>
            <a:lvl4pPr marL="1828343" indent="0" algn="ctr">
              <a:buNone/>
              <a:defRPr/>
            </a:lvl4pPr>
            <a:lvl5pPr marL="2437790" indent="0" algn="ctr">
              <a:buNone/>
              <a:defRPr/>
            </a:lvl5pPr>
            <a:lvl6pPr marL="3047238" indent="0" algn="ctr">
              <a:buNone/>
              <a:defRPr/>
            </a:lvl6pPr>
            <a:lvl7pPr marL="3656686" indent="0" algn="ctr">
              <a:buNone/>
              <a:defRPr/>
            </a:lvl7pPr>
            <a:lvl8pPr marL="4266133" indent="0" algn="ctr">
              <a:buNone/>
              <a:defRPr/>
            </a:lvl8pPr>
            <a:lvl9pPr marL="4875581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1C950319-DCC0-9747-8761-1F63B90FCE10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57013F-C6B5-324F-804F-44281325D177}" type="slidenum">
              <a:rPr lang="en-US" altLang="de-DE"/>
              <a:pPr>
                <a:defRPr/>
              </a:pPr>
              <a:t>‹#›</a:t>
            </a:fld>
            <a:endParaRPr lang="en-US" altLang="de-D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664159-9A9A-F34A-95A3-EEB21C6CEC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016" y="5149552"/>
            <a:ext cx="922428" cy="127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32497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39339" y="1219200"/>
            <a:ext cx="9497126" cy="4898099"/>
          </a:xfrm>
        </p:spPr>
        <p:txBody>
          <a:bodyPr/>
          <a:lstStyle>
            <a:lvl1pPr marL="411480" indent="-365760">
              <a:spcBef>
                <a:spcPts val="1500"/>
              </a:spcBef>
              <a:defRPr/>
            </a:lvl1pPr>
            <a:lvl2pPr marL="731520" indent="-365760">
              <a:defRPr/>
            </a:lvl2pPr>
            <a:lvl3pPr marL="1097280" indent="-365760">
              <a:defRPr/>
            </a:lvl3pPr>
            <a:lvl4pPr marL="1463040" indent="-365760">
              <a:defRPr/>
            </a:lvl4pPr>
            <a:lvl5pPr marL="1828800" indent="-36576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643D7B22-60D4-094C-BBAB-2DF85C947742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5B880E-B48A-484F-9A64-C1DD61A6BBA1}" type="slidenum">
              <a:rPr lang="en-US" altLang="de-DE"/>
              <a:pPr>
                <a:defRPr/>
              </a:pPr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44432360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39338" y="1412776"/>
            <a:ext cx="4646990" cy="4800533"/>
          </a:xfrm>
        </p:spPr>
        <p:txBody>
          <a:bodyPr/>
          <a:lstStyle>
            <a:lvl1pPr marL="353396" indent="-277215">
              <a:defRPr sz="2133"/>
            </a:lvl1pPr>
            <a:lvl2pPr marL="717371" indent="-363976">
              <a:defRPr sz="1866"/>
            </a:lvl2pPr>
            <a:lvl3pPr marL="1193502" indent="-476132">
              <a:defRPr sz="1866"/>
            </a:lvl3pPr>
            <a:lvl4pPr marL="1555362" indent="-361860">
              <a:defRPr sz="1866"/>
            </a:lvl4pPr>
            <a:lvl5pPr marL="1910873" indent="-355511">
              <a:defRPr sz="1866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E25B9893-D9D4-2245-9B2F-9ACDC9C0E526}"/>
              </a:ext>
            </a:extLst>
          </p:cNvPr>
          <p:cNvSpPr txBox="1"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AFF604-69DA-9B45-94CE-D0D18897317B}" type="slidenum">
              <a:rPr lang="en-US" altLang="de-DE"/>
              <a:pPr>
                <a:defRPr/>
              </a:pPr>
              <a:t>‹#›</a:t>
            </a:fld>
            <a:endParaRPr lang="en-US" altLang="de-DE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1E179C1-4542-2842-ADCF-145288F93F1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7262508" y="1412776"/>
            <a:ext cx="4646990" cy="4800533"/>
          </a:xfrm>
        </p:spPr>
        <p:txBody>
          <a:bodyPr/>
          <a:lstStyle>
            <a:lvl1pPr marL="353396" indent="-277215">
              <a:defRPr sz="2133"/>
            </a:lvl1pPr>
            <a:lvl2pPr marL="717371" indent="-363976">
              <a:defRPr sz="1866"/>
            </a:lvl2pPr>
            <a:lvl3pPr marL="1193502" indent="-476132">
              <a:defRPr sz="1866"/>
            </a:lvl3pPr>
            <a:lvl4pPr marL="1555362" indent="-361860">
              <a:defRPr sz="1866"/>
            </a:lvl4pPr>
            <a:lvl5pPr marL="1910873" indent="-355511">
              <a:defRPr sz="1866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32917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05BD03E3-712B-F743-8556-523DEA14DB56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67CBE0-04A2-E046-8744-9805CCE205B3}" type="slidenum">
              <a:rPr lang="en-US" altLang="de-DE"/>
              <a:pPr>
                <a:defRPr/>
              </a:pPr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10927420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White_end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 userDrawn="1"/>
        </p:nvSpPr>
        <p:spPr bwMode="auto">
          <a:xfrm>
            <a:off x="-1" y="0"/>
            <a:ext cx="121888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20" rIns="91439" bIns="45720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FFFFFF"/>
              </a:solidFill>
              <a:latin typeface="+mn-lt"/>
              <a:ea typeface="ＭＳ Ｐゴシック" pitchFamily="-111" charset="-128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C93A90E-D912-0742-A2C3-A8A61621FE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89412" y="2317750"/>
            <a:ext cx="3810000" cy="222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986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41DFF194-0893-EC45-99D3-A9EC93A912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539339" y="0"/>
            <a:ext cx="9446339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6200" tIns="76200" rIns="116840" bIns="762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>
                <a:sym typeface="Verdana Bold" charset="0"/>
              </a:rPr>
              <a:t>Click to edit Master title style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C982D328-A7FD-7D45-9C17-C9E83A732C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539339" y="1219200"/>
            <a:ext cx="9497126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6200" tIns="76200" rIns="116840" bIns="762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>
                <a:sym typeface="Verdana Bold" charset="0"/>
              </a:rPr>
              <a:t>Click to edit Master text styles</a:t>
            </a:r>
          </a:p>
          <a:p>
            <a:pPr lvl="1"/>
            <a:r>
              <a:rPr lang="en-US" altLang="de-DE">
                <a:sym typeface="Verdana Bold" charset="0"/>
              </a:rPr>
              <a:t>Second level</a:t>
            </a:r>
          </a:p>
          <a:p>
            <a:pPr lvl="2"/>
            <a:r>
              <a:rPr lang="en-US" altLang="de-DE">
                <a:sym typeface="Verdana" panose="020B0604030504040204" pitchFamily="34" charset="0"/>
              </a:rPr>
              <a:t>Third level</a:t>
            </a:r>
          </a:p>
          <a:p>
            <a:pPr lvl="3"/>
            <a:r>
              <a:rPr lang="en-US" altLang="de-DE">
                <a:sym typeface="Verdana" panose="020B0604030504040204" pitchFamily="34" charset="0"/>
              </a:rPr>
              <a:t>Fourth level</a:t>
            </a:r>
          </a:p>
          <a:p>
            <a:pPr lvl="4"/>
            <a:r>
              <a:rPr lang="en-US" altLang="de-DE">
                <a:sym typeface="Verdana" panose="020B0604030504040204" pitchFamily="34" charset="0"/>
              </a:rPr>
              <a:t>Fifth level</a:t>
            </a:r>
          </a:p>
        </p:txBody>
      </p:sp>
      <p:sp>
        <p:nvSpPr>
          <p:cNvPr id="1028" name="Rectangle 3">
            <a:extLst>
              <a:ext uri="{FF2B5EF4-FFF2-40B4-BE49-F238E27FC236}">
                <a16:creationId xmlns:a16="http://schemas.microsoft.com/office/drawing/2014/main" id="{E8F9B219-891D-4C1B-A966-52E1CD530F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4563" y="6553200"/>
            <a:ext cx="7827511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4173" bIns="0"/>
          <a:lstStyle>
            <a:lvl1pPr marL="39688">
              <a:defRPr sz="22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1pPr>
            <a:lvl2pPr marL="742950" indent="-285750">
              <a:defRPr sz="22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2pPr>
            <a:lvl3pPr marL="1143000" indent="-228600">
              <a:defRPr sz="22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3pPr>
            <a:lvl4pPr marL="1600200" indent="-228600">
              <a:defRPr sz="22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4pPr>
            <a:lvl5pPr marL="2057400" indent="-228600">
              <a:defRPr sz="22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de-DE" sz="1066" dirty="0">
                <a:solidFill>
                  <a:srgbClr val="808080"/>
                </a:solidFill>
                <a:latin typeface="Verdana" pitchFamily="34" charset="0"/>
                <a:sym typeface="Verdana" pitchFamily="34" charset="0"/>
              </a:rPr>
              <a:t>© 2018 Adobe Systems Incorporated</a:t>
            </a: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5BDA7ED2-A59B-406E-B95A-ABBF01528079}"/>
              </a:ext>
            </a:extLst>
          </p:cNvPr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0749867" y="6534151"/>
            <a:ext cx="412643" cy="279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66" smtClean="0">
                <a:solidFill>
                  <a:srgbClr val="808080"/>
                </a:solidFill>
                <a:latin typeface="Verdana Bold" charset="0"/>
                <a:ea typeface="Heiti SC Light" charset="-122"/>
                <a:sym typeface="Verdana Bold" charset="0"/>
              </a:defRPr>
            </a:lvl1pPr>
          </a:lstStyle>
          <a:p>
            <a:pPr>
              <a:defRPr/>
            </a:pPr>
            <a:fld id="{2D2A89AF-62A8-794C-8F4B-04BCDDB4A801}" type="slidenum">
              <a:rPr lang="en-US" altLang="de-DE"/>
              <a:pPr>
                <a:defRPr/>
              </a:pPr>
              <a:t>‹#›</a:t>
            </a:fld>
            <a:endParaRPr lang="en-US" altLang="de-DE"/>
          </a:p>
        </p:txBody>
      </p:sp>
      <p:sp>
        <p:nvSpPr>
          <p:cNvPr id="1030" name="Line 5">
            <a:extLst>
              <a:ext uri="{FF2B5EF4-FFF2-40B4-BE49-F238E27FC236}">
                <a16:creationId xmlns:a16="http://schemas.microsoft.com/office/drawing/2014/main" id="{C78A2E62-02C6-9649-B787-9930789FA5C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0" y="990600"/>
            <a:ext cx="2133044" cy="0"/>
          </a:xfrm>
          <a:prstGeom prst="line">
            <a:avLst/>
          </a:prstGeom>
          <a:noFill/>
          <a:ln w="76200">
            <a:solidFill>
              <a:srgbClr val="A9A9A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2399"/>
          </a:p>
        </p:txBody>
      </p:sp>
      <p:sp>
        <p:nvSpPr>
          <p:cNvPr id="1031" name="Line 6">
            <a:extLst>
              <a:ext uri="{FF2B5EF4-FFF2-40B4-BE49-F238E27FC236}">
                <a16:creationId xmlns:a16="http://schemas.microsoft.com/office/drawing/2014/main" id="{905244F0-6B08-634D-812D-EE2E7BC2A9C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323496" y="990600"/>
            <a:ext cx="9865330" cy="2117"/>
          </a:xfrm>
          <a:prstGeom prst="line">
            <a:avLst/>
          </a:prstGeom>
          <a:noFill/>
          <a:ln w="76200">
            <a:solidFill>
              <a:srgbClr val="DD262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2399"/>
          </a:p>
        </p:txBody>
      </p:sp>
      <p:sp>
        <p:nvSpPr>
          <p:cNvPr id="1032" name="Rectangle 7">
            <a:extLst>
              <a:ext uri="{FF2B5EF4-FFF2-40B4-BE49-F238E27FC236}">
                <a16:creationId xmlns:a16="http://schemas.microsoft.com/office/drawing/2014/main" id="{78C3BFFA-4B69-4E9B-8243-0309D74492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939" y="1054101"/>
            <a:ext cx="1056899" cy="164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54173" bIns="0">
            <a:spAutoFit/>
          </a:bodyPr>
          <a:lstStyle>
            <a:lvl1pPr marL="39688">
              <a:defRPr sz="22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1pPr>
            <a:lvl2pPr marL="742950" indent="-285750">
              <a:defRPr sz="22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2pPr>
            <a:lvl3pPr marL="1143000" indent="-228600">
              <a:defRPr sz="22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3pPr>
            <a:lvl4pPr marL="1600200" indent="-228600">
              <a:defRPr sz="22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4pPr>
            <a:lvl5pPr marL="2057400" indent="-228600">
              <a:defRPr sz="22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de-DE" sz="1066" dirty="0">
                <a:solidFill>
                  <a:srgbClr val="A9A9A9"/>
                </a:solidFill>
                <a:latin typeface="Verdana Bold" charset="0"/>
                <a:sym typeface="Verdana Bold" charset="0"/>
              </a:rPr>
              <a:t>www.pdfa.org</a:t>
            </a:r>
          </a:p>
        </p:txBody>
      </p:sp>
      <p:pic>
        <p:nvPicPr>
          <p:cNvPr id="1033" name="Picture 8">
            <a:extLst>
              <a:ext uri="{FF2B5EF4-FFF2-40B4-BE49-F238E27FC236}">
                <a16:creationId xmlns:a16="http://schemas.microsoft.com/office/drawing/2014/main" id="{296B07AD-9E05-014D-8D1B-562EAD4DF9BE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62456" y="6324601"/>
            <a:ext cx="39359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" name="Rectangle 10">
            <a:extLst>
              <a:ext uri="{FF2B5EF4-FFF2-40B4-BE49-F238E27FC236}">
                <a16:creationId xmlns:a16="http://schemas.microsoft.com/office/drawing/2014/main" id="{ED0C5D94-8613-4ECF-B95E-1C9E13A020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200" y="6546851"/>
            <a:ext cx="968408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4173" bIns="0"/>
          <a:lstStyle>
            <a:lvl1pPr marL="39688">
              <a:defRPr sz="22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1pPr>
            <a:lvl2pPr marL="742950" indent="-285750">
              <a:defRPr sz="22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2pPr>
            <a:lvl3pPr marL="1143000" indent="-228600">
              <a:defRPr sz="22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3pPr>
            <a:lvl4pPr marL="1600200" indent="-228600">
              <a:defRPr sz="22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4pPr>
            <a:lvl5pPr marL="2057400" indent="-228600">
              <a:defRPr sz="22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Arial" pitchFamily="34" charset="0"/>
                <a:ea typeface="Heiti SC Light" charset="-122"/>
                <a:sym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de-DE" sz="933" dirty="0">
                <a:solidFill>
                  <a:srgbClr val="808080"/>
                </a:solidFill>
                <a:latin typeface="Verdana" pitchFamily="34" charset="0"/>
                <a:sym typeface="Verdana" pitchFamily="34" charset="0"/>
              </a:rPr>
              <a:t>2018-05-14</a:t>
            </a:r>
          </a:p>
        </p:txBody>
      </p:sp>
      <p:pic>
        <p:nvPicPr>
          <p:cNvPr id="1036" name="Picture 12">
            <a:extLst>
              <a:ext uri="{FF2B5EF4-FFF2-40B4-BE49-F238E27FC236}">
                <a16:creationId xmlns:a16="http://schemas.microsoft.com/office/drawing/2014/main" id="{BE0F3982-130A-934D-9B86-A2EE7F297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313" y="141817"/>
            <a:ext cx="1210418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2782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3" r:id="rId5"/>
  </p:sldLayoutIdLst>
  <p:transition/>
  <p:hf hdr="0" ftr="0" dt="0"/>
  <p:txStyles>
    <p:titleStyle>
      <a:lvl1pPr marL="52904" indent="-52904" algn="l" rtl="0" eaLnBrk="0" fontAlgn="base" hangingPunct="0">
        <a:spcBef>
          <a:spcPct val="0"/>
        </a:spcBef>
        <a:spcAft>
          <a:spcPct val="0"/>
        </a:spcAft>
        <a:defRPr>
          <a:solidFill>
            <a:srgbClr val="535353"/>
          </a:solidFill>
          <a:latin typeface="+mj-lt"/>
          <a:ea typeface="+mj-ea"/>
          <a:cs typeface="+mj-cs"/>
          <a:sym typeface="Verdana Bold" charset="0"/>
        </a:defRPr>
      </a:lvl1pPr>
      <a:lvl2pPr marL="52904" indent="-52904" algn="l" rtl="0" eaLnBrk="0" fontAlgn="base" hangingPunct="0">
        <a:spcBef>
          <a:spcPct val="0"/>
        </a:spcBef>
        <a:spcAft>
          <a:spcPct val="0"/>
        </a:spcAft>
        <a:defRPr>
          <a:solidFill>
            <a:srgbClr val="535353"/>
          </a:solidFill>
          <a:latin typeface="Verdana Bold" charset="0"/>
          <a:ea typeface="Heiti SC Medium" charset="-122"/>
          <a:cs typeface="Heiti SC Medium" charset="-122"/>
          <a:sym typeface="Verdana Bold" charset="0"/>
        </a:defRPr>
      </a:lvl2pPr>
      <a:lvl3pPr marL="52904" indent="-52904" algn="l" rtl="0" eaLnBrk="0" fontAlgn="base" hangingPunct="0">
        <a:spcBef>
          <a:spcPct val="0"/>
        </a:spcBef>
        <a:spcAft>
          <a:spcPct val="0"/>
        </a:spcAft>
        <a:defRPr>
          <a:solidFill>
            <a:srgbClr val="535353"/>
          </a:solidFill>
          <a:latin typeface="Verdana Bold" charset="0"/>
          <a:ea typeface="Heiti SC Medium" charset="-122"/>
          <a:cs typeface="Heiti SC Medium" charset="-122"/>
          <a:sym typeface="Verdana Bold" charset="0"/>
        </a:defRPr>
      </a:lvl3pPr>
      <a:lvl4pPr marL="52904" indent="-52904" algn="l" rtl="0" eaLnBrk="0" fontAlgn="base" hangingPunct="0">
        <a:spcBef>
          <a:spcPct val="0"/>
        </a:spcBef>
        <a:spcAft>
          <a:spcPct val="0"/>
        </a:spcAft>
        <a:defRPr>
          <a:solidFill>
            <a:srgbClr val="535353"/>
          </a:solidFill>
          <a:latin typeface="Verdana Bold" charset="0"/>
          <a:ea typeface="Heiti SC Medium" charset="-122"/>
          <a:cs typeface="Heiti SC Medium" charset="-122"/>
          <a:sym typeface="Verdana Bold" charset="0"/>
        </a:defRPr>
      </a:lvl4pPr>
      <a:lvl5pPr marL="52904" indent="-52904" algn="l" rtl="0" eaLnBrk="0" fontAlgn="base" hangingPunct="0">
        <a:spcBef>
          <a:spcPct val="0"/>
        </a:spcBef>
        <a:spcAft>
          <a:spcPct val="0"/>
        </a:spcAft>
        <a:defRPr>
          <a:solidFill>
            <a:srgbClr val="535353"/>
          </a:solidFill>
          <a:latin typeface="Verdana Bold" charset="0"/>
          <a:ea typeface="Heiti SC Medium" charset="-122"/>
          <a:cs typeface="Heiti SC Medium" charset="-122"/>
          <a:sym typeface="Verdana Bold" charset="0"/>
        </a:defRPr>
      </a:lvl5pPr>
      <a:lvl6pPr marL="662352" algn="l" rtl="0" fontAlgn="base">
        <a:spcBef>
          <a:spcPct val="0"/>
        </a:spcBef>
        <a:spcAft>
          <a:spcPct val="0"/>
        </a:spcAft>
        <a:defRPr>
          <a:solidFill>
            <a:srgbClr val="535353"/>
          </a:solidFill>
          <a:latin typeface="Verdana Bold" charset="0"/>
          <a:ea typeface="Heiti SC Medium" charset="-122"/>
          <a:cs typeface="Heiti SC Medium" charset="-122"/>
          <a:sym typeface="Verdana Bold" charset="0"/>
        </a:defRPr>
      </a:lvl6pPr>
      <a:lvl7pPr marL="1271799" algn="l" rtl="0" fontAlgn="base">
        <a:spcBef>
          <a:spcPct val="0"/>
        </a:spcBef>
        <a:spcAft>
          <a:spcPct val="0"/>
        </a:spcAft>
        <a:defRPr>
          <a:solidFill>
            <a:srgbClr val="535353"/>
          </a:solidFill>
          <a:latin typeface="Verdana Bold" charset="0"/>
          <a:ea typeface="Heiti SC Medium" charset="-122"/>
          <a:cs typeface="Heiti SC Medium" charset="-122"/>
          <a:sym typeface="Verdana Bold" charset="0"/>
        </a:defRPr>
      </a:lvl7pPr>
      <a:lvl8pPr marL="1881247" algn="l" rtl="0" fontAlgn="base">
        <a:spcBef>
          <a:spcPct val="0"/>
        </a:spcBef>
        <a:spcAft>
          <a:spcPct val="0"/>
        </a:spcAft>
        <a:defRPr>
          <a:solidFill>
            <a:srgbClr val="535353"/>
          </a:solidFill>
          <a:latin typeface="Verdana Bold" charset="0"/>
          <a:ea typeface="Heiti SC Medium" charset="-122"/>
          <a:cs typeface="Heiti SC Medium" charset="-122"/>
          <a:sym typeface="Verdana Bold" charset="0"/>
        </a:defRPr>
      </a:lvl8pPr>
      <a:lvl9pPr marL="2490695" algn="l" rtl="0" fontAlgn="base">
        <a:spcBef>
          <a:spcPct val="0"/>
        </a:spcBef>
        <a:spcAft>
          <a:spcPct val="0"/>
        </a:spcAft>
        <a:defRPr>
          <a:solidFill>
            <a:srgbClr val="535353"/>
          </a:solidFill>
          <a:latin typeface="Verdana Bold" charset="0"/>
          <a:ea typeface="Heiti SC Medium" charset="-122"/>
          <a:cs typeface="Heiti SC Medium" charset="-122"/>
          <a:sym typeface="Verdana Bold" charset="0"/>
        </a:defRPr>
      </a:lvl9pPr>
    </p:titleStyle>
    <p:bodyStyle>
      <a:lvl1pPr marL="719487" indent="-643306" algn="l" rtl="0" eaLnBrk="0" fontAlgn="base" hangingPunct="0">
        <a:spcBef>
          <a:spcPts val="2000"/>
        </a:spcBef>
        <a:spcAft>
          <a:spcPct val="0"/>
        </a:spcAft>
        <a:buSzPct val="100000"/>
        <a:buChar char="•"/>
        <a:defRPr sz="2133">
          <a:solidFill>
            <a:srgbClr val="535353"/>
          </a:solidFill>
          <a:latin typeface="+mn-lt"/>
          <a:ea typeface="+mn-ea"/>
          <a:cs typeface="+mn-cs"/>
          <a:sym typeface="Verdana Bold" charset="0"/>
        </a:defRPr>
      </a:lvl1pPr>
      <a:lvl2pPr marL="1383954" indent="-541731" algn="l" rtl="0" eaLnBrk="0" fontAlgn="base" hangingPunct="0">
        <a:spcBef>
          <a:spcPts val="533"/>
        </a:spcBef>
        <a:spcAft>
          <a:spcPct val="0"/>
        </a:spcAft>
        <a:buSzPct val="100000"/>
        <a:buChar char="•"/>
        <a:defRPr sz="1866">
          <a:solidFill>
            <a:srgbClr val="535353"/>
          </a:solidFill>
          <a:latin typeface="+mn-lt"/>
          <a:ea typeface="+mn-ea"/>
          <a:cs typeface="+mn-cs"/>
          <a:sym typeface="Verdana Bold" charset="0"/>
        </a:defRPr>
      </a:lvl2pPr>
      <a:lvl3pPr marL="2147880" indent="-440157" algn="l" rtl="0" eaLnBrk="0" fontAlgn="base" hangingPunct="0">
        <a:spcBef>
          <a:spcPts val="533"/>
        </a:spcBef>
        <a:spcAft>
          <a:spcPct val="0"/>
        </a:spcAft>
        <a:buSzPct val="100000"/>
        <a:buChar char="•"/>
        <a:defRPr sz="1866">
          <a:solidFill>
            <a:srgbClr val="535353"/>
          </a:solidFill>
          <a:latin typeface="Verdana" charset="0"/>
          <a:ea typeface="Heiti SC Light" charset="-122"/>
          <a:cs typeface="Heiti SC Light" charset="-122"/>
          <a:sym typeface="Verdana" panose="020B0604030504040204" pitchFamily="34" charset="0"/>
        </a:defRPr>
      </a:lvl3pPr>
      <a:lvl4pPr marL="3015497" indent="-440157" algn="l" rtl="0" eaLnBrk="0" fontAlgn="base" hangingPunct="0">
        <a:spcBef>
          <a:spcPts val="533"/>
        </a:spcBef>
        <a:spcAft>
          <a:spcPct val="0"/>
        </a:spcAft>
        <a:buSzPct val="100000"/>
        <a:buChar char="•"/>
        <a:defRPr sz="1866">
          <a:solidFill>
            <a:srgbClr val="535353"/>
          </a:solidFill>
          <a:latin typeface="Verdana" charset="0"/>
          <a:ea typeface="Heiti SC Light" charset="-122"/>
          <a:cs typeface="Heiti SC Light" charset="-122"/>
          <a:sym typeface="Verdana" panose="020B0604030504040204" pitchFamily="34" charset="0"/>
        </a:defRPr>
      </a:lvl4pPr>
      <a:lvl5pPr marL="3880996" indent="-440157" algn="l" rtl="0" eaLnBrk="0" fontAlgn="base" hangingPunct="0">
        <a:spcBef>
          <a:spcPts val="533"/>
        </a:spcBef>
        <a:spcAft>
          <a:spcPct val="0"/>
        </a:spcAft>
        <a:buSzPct val="100000"/>
        <a:buChar char="•"/>
        <a:defRPr sz="1866">
          <a:solidFill>
            <a:srgbClr val="535353"/>
          </a:solidFill>
          <a:latin typeface="Verdana" charset="0"/>
          <a:ea typeface="Heiti SC Light" charset="-122"/>
          <a:cs typeface="Heiti SC Light" charset="-122"/>
          <a:sym typeface="Verdana" panose="020B0604030504040204" pitchFamily="34" charset="0"/>
        </a:defRPr>
      </a:lvl5pPr>
      <a:lvl6pPr marL="4490444" indent="-440157" algn="l" rtl="0" fontAlgn="base">
        <a:spcBef>
          <a:spcPts val="533"/>
        </a:spcBef>
        <a:spcAft>
          <a:spcPct val="0"/>
        </a:spcAft>
        <a:buSzPct val="100000"/>
        <a:buChar char="•"/>
        <a:defRPr sz="1866">
          <a:solidFill>
            <a:srgbClr val="535353"/>
          </a:solidFill>
          <a:latin typeface="Verdana" charset="0"/>
          <a:ea typeface="Heiti SC Light" charset="-122"/>
          <a:cs typeface="Heiti SC Light" charset="-122"/>
          <a:sym typeface="Verdana" charset="0"/>
        </a:defRPr>
      </a:lvl6pPr>
      <a:lvl7pPr marL="5099891" indent="-440157" algn="l" rtl="0" fontAlgn="base">
        <a:spcBef>
          <a:spcPts val="533"/>
        </a:spcBef>
        <a:spcAft>
          <a:spcPct val="0"/>
        </a:spcAft>
        <a:buSzPct val="100000"/>
        <a:buChar char="•"/>
        <a:defRPr sz="1866">
          <a:solidFill>
            <a:srgbClr val="535353"/>
          </a:solidFill>
          <a:latin typeface="Verdana" charset="0"/>
          <a:ea typeface="Heiti SC Light" charset="-122"/>
          <a:cs typeface="Heiti SC Light" charset="-122"/>
          <a:sym typeface="Verdana" charset="0"/>
        </a:defRPr>
      </a:lvl7pPr>
      <a:lvl8pPr marL="5709339" indent="-440157" algn="l" rtl="0" fontAlgn="base">
        <a:spcBef>
          <a:spcPts val="533"/>
        </a:spcBef>
        <a:spcAft>
          <a:spcPct val="0"/>
        </a:spcAft>
        <a:buSzPct val="100000"/>
        <a:buChar char="•"/>
        <a:defRPr sz="1866">
          <a:solidFill>
            <a:srgbClr val="535353"/>
          </a:solidFill>
          <a:latin typeface="Verdana" charset="0"/>
          <a:ea typeface="Heiti SC Light" charset="-122"/>
          <a:cs typeface="Heiti SC Light" charset="-122"/>
          <a:sym typeface="Verdana" charset="0"/>
        </a:defRPr>
      </a:lvl8pPr>
      <a:lvl9pPr marL="6318787" indent="-440157" algn="l" rtl="0" fontAlgn="base">
        <a:spcBef>
          <a:spcPts val="533"/>
        </a:spcBef>
        <a:spcAft>
          <a:spcPct val="0"/>
        </a:spcAft>
        <a:buSzPct val="100000"/>
        <a:buChar char="•"/>
        <a:defRPr sz="1866">
          <a:solidFill>
            <a:srgbClr val="535353"/>
          </a:solidFill>
          <a:latin typeface="Verdana" charset="0"/>
          <a:ea typeface="Heiti SC Light" charset="-122"/>
          <a:cs typeface="Heiti SC Light" charset="-122"/>
          <a:sym typeface="Verdana" charset="0"/>
        </a:defRPr>
      </a:lvl9pPr>
    </p:bodyStyle>
    <p:otherStyle>
      <a:defPPr>
        <a:defRPr lang="en-US"/>
      </a:defPPr>
      <a:lvl1pPr marL="0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48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95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343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790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238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686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6133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581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tif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tiff"/><Relationship Id="rId4" Type="http://schemas.openxmlformats.org/officeDocument/2006/relationships/image" Target="../media/image27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800" dirty="0"/>
              <a:t>25 Years of PDF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1800" dirty="0"/>
              <a:t>Richard Cohn |  Adobe</a:t>
            </a:r>
          </a:p>
        </p:txBody>
      </p:sp>
    </p:spTree>
    <p:extLst>
      <p:ext uri="{BB962C8B-B14F-4D97-AF65-F5344CB8AC3E}">
        <p14:creationId xmlns:p14="http://schemas.microsoft.com/office/powerpoint/2010/main" val="76194093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48BCE-4526-FA41-8546-3CE4F726A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1991 – Interchange PostScript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D0F01F-4812-4F46-8E68-78C5B12F9C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55256" y="1412776"/>
            <a:ext cx="6383943" cy="4988024"/>
          </a:xfrm>
        </p:spPr>
        <p:txBody>
          <a:bodyPr>
            <a:normAutofit/>
          </a:bodyPr>
          <a:lstStyle/>
          <a:p>
            <a:pPr marL="356616" indent="-274320">
              <a:lnSpc>
                <a:spcPct val="120000"/>
              </a:lnSpc>
              <a:spcBef>
                <a:spcPts val="100"/>
              </a:spcBef>
            </a:pPr>
            <a:r>
              <a:rPr lang="en-US" sz="1900" dirty="0"/>
              <a:t>PostScript imaging model ++</a:t>
            </a:r>
          </a:p>
          <a:p>
            <a:pPr marL="356616" indent="-274320">
              <a:lnSpc>
                <a:spcPct val="120000"/>
              </a:lnSpc>
              <a:spcBef>
                <a:spcPts val="100"/>
              </a:spcBef>
            </a:pPr>
            <a:r>
              <a:rPr lang="en-US" sz="1850" dirty="0"/>
              <a:t>Declarative, not interpreted</a:t>
            </a:r>
          </a:p>
          <a:p>
            <a:pPr marL="356616" indent="-274320">
              <a:lnSpc>
                <a:spcPct val="120000"/>
              </a:lnSpc>
              <a:spcBef>
                <a:spcPts val="100"/>
              </a:spcBef>
            </a:pPr>
            <a:r>
              <a:rPr lang="en-US" sz="1700" dirty="0"/>
              <a:t>Self-contained</a:t>
            </a:r>
            <a:r>
              <a:rPr lang="en-US" sz="1800" dirty="0"/>
              <a:t> (single file)</a:t>
            </a:r>
          </a:p>
          <a:p>
            <a:pPr marL="356616" indent="-274320">
              <a:lnSpc>
                <a:spcPct val="120000"/>
              </a:lnSpc>
              <a:spcBef>
                <a:spcPts val="100"/>
              </a:spcBef>
            </a:pPr>
            <a:r>
              <a:rPr lang="en-US" sz="1600" dirty="0"/>
              <a:t>Solve the font problem</a:t>
            </a:r>
          </a:p>
          <a:p>
            <a:pPr marL="356616" indent="-274320">
              <a:lnSpc>
                <a:spcPct val="120000"/>
              </a:lnSpc>
              <a:spcBef>
                <a:spcPts val="100"/>
              </a:spcBef>
            </a:pPr>
            <a:r>
              <a:rPr lang="en-US" sz="1500" dirty="0"/>
              <a:t>Multi-page</a:t>
            </a:r>
          </a:p>
          <a:p>
            <a:pPr marL="356616" indent="-274320">
              <a:lnSpc>
                <a:spcPct val="120000"/>
              </a:lnSpc>
              <a:spcBef>
                <a:spcPts val="100"/>
              </a:spcBef>
            </a:pPr>
            <a:r>
              <a:rPr lang="en-US" sz="1400" dirty="0"/>
              <a:t>Fast viewing on current computers</a:t>
            </a:r>
          </a:p>
          <a:p>
            <a:pPr marL="356616" indent="-274320">
              <a:lnSpc>
                <a:spcPct val="120000"/>
              </a:lnSpc>
              <a:spcBef>
                <a:spcPts val="100"/>
              </a:spcBef>
            </a:pPr>
            <a:r>
              <a:rPr lang="en-US" sz="1300" dirty="0"/>
              <a:t>Secure</a:t>
            </a:r>
          </a:p>
          <a:p>
            <a:pPr marL="356616" indent="-274320">
              <a:lnSpc>
                <a:spcPct val="120000"/>
              </a:lnSpc>
              <a:spcBef>
                <a:spcPts val="100"/>
              </a:spcBef>
            </a:pPr>
            <a:r>
              <a:rPr lang="en-US" sz="1200" dirty="0"/>
              <a:t>Device, platform, OS, application, and resolution independent</a:t>
            </a:r>
          </a:p>
          <a:p>
            <a:pPr marL="356616" indent="-274320">
              <a:lnSpc>
                <a:spcPct val="120000"/>
              </a:lnSpc>
              <a:spcBef>
                <a:spcPts val="100"/>
              </a:spcBef>
            </a:pPr>
            <a:r>
              <a:rPr lang="en-US" sz="1100" dirty="0"/>
              <a:t>Compact</a:t>
            </a:r>
          </a:p>
          <a:p>
            <a:pPr marL="356616" indent="-274320">
              <a:lnSpc>
                <a:spcPct val="120000"/>
              </a:lnSpc>
              <a:spcBef>
                <a:spcPts val="100"/>
              </a:spcBef>
            </a:pPr>
            <a:r>
              <a:rPr lang="en-US" sz="1050" dirty="0"/>
              <a:t>Create from any application</a:t>
            </a:r>
          </a:p>
          <a:p>
            <a:pPr marL="356616" indent="-274320">
              <a:lnSpc>
                <a:spcPct val="120000"/>
              </a:lnSpc>
              <a:spcBef>
                <a:spcPts val="100"/>
              </a:spcBef>
            </a:pPr>
            <a:r>
              <a:rPr lang="en-US" sz="1000" dirty="0"/>
              <a:t>Searchable</a:t>
            </a:r>
          </a:p>
          <a:p>
            <a:pPr marL="356616" indent="-274320">
              <a:lnSpc>
                <a:spcPct val="120000"/>
              </a:lnSpc>
              <a:spcBef>
                <a:spcPts val="100"/>
              </a:spcBef>
            </a:pPr>
            <a:r>
              <a:rPr lang="en-US" sz="1000" dirty="0"/>
              <a:t>Editable</a:t>
            </a:r>
          </a:p>
          <a:p>
            <a:pPr marL="356616" indent="-274320">
              <a:lnSpc>
                <a:spcPct val="120000"/>
              </a:lnSpc>
              <a:spcBef>
                <a:spcPts val="100"/>
              </a:spcBef>
            </a:pPr>
            <a:r>
              <a:rPr lang="en-US" sz="1000" dirty="0"/>
              <a:t>Publicly documented</a:t>
            </a:r>
          </a:p>
          <a:p>
            <a:pPr marL="356616" indent="-274320">
              <a:lnSpc>
                <a:spcPct val="120000"/>
              </a:lnSpc>
              <a:spcBef>
                <a:spcPts val="100"/>
              </a:spcBef>
            </a:pPr>
            <a:r>
              <a:rPr lang="en-US" sz="1000" dirty="0"/>
              <a:t>Any third party can generate without patent encumbrances</a:t>
            </a:r>
          </a:p>
          <a:p>
            <a:pPr marL="356616" indent="-274320">
              <a:lnSpc>
                <a:spcPct val="120000"/>
              </a:lnSpc>
              <a:spcBef>
                <a:spcPts val="100"/>
              </a:spcBef>
            </a:pPr>
            <a:r>
              <a:rPr lang="en-US" sz="1000" dirty="0"/>
              <a:t>Human readable</a:t>
            </a:r>
          </a:p>
          <a:p>
            <a:pPr marL="356616" indent="-274320">
              <a:lnSpc>
                <a:spcPct val="120000"/>
              </a:lnSpc>
              <a:spcBef>
                <a:spcPts val="100"/>
              </a:spcBef>
            </a:pPr>
            <a:r>
              <a:rPr lang="en-US" sz="1000" dirty="0"/>
              <a:t>Multimedia</a:t>
            </a:r>
          </a:p>
          <a:p>
            <a:pPr marL="356616" indent="-274320">
              <a:lnSpc>
                <a:spcPct val="120000"/>
              </a:lnSpc>
              <a:spcBef>
                <a:spcPts val="100"/>
              </a:spcBef>
            </a:pPr>
            <a:r>
              <a:rPr lang="en-US" sz="1000" dirty="0"/>
              <a:t>Interactive</a:t>
            </a:r>
          </a:p>
          <a:p>
            <a:pPr marL="356616" indent="-274320">
              <a:lnSpc>
                <a:spcPct val="120000"/>
              </a:lnSpc>
              <a:spcBef>
                <a:spcPts val="100"/>
              </a:spcBef>
            </a:pPr>
            <a:r>
              <a:rPr lang="en-US" sz="1000" dirty="0"/>
              <a:t>Maintain structure and semantic information</a:t>
            </a:r>
          </a:p>
          <a:p>
            <a:pPr marL="356616" indent="-274320">
              <a:lnSpc>
                <a:spcPct val="120000"/>
              </a:lnSpc>
              <a:spcBef>
                <a:spcPts val="100"/>
              </a:spcBef>
            </a:pPr>
            <a:r>
              <a:rPr lang="en-US" sz="1000" dirty="0"/>
              <a:t>Build on Adobe Illustrator 3 file format</a:t>
            </a:r>
          </a:p>
          <a:p>
            <a:pPr marL="356616" indent="-274320">
              <a:lnSpc>
                <a:spcPct val="120000"/>
              </a:lnSpc>
              <a:spcBef>
                <a:spcPts val="100"/>
              </a:spcBef>
            </a:pPr>
            <a:r>
              <a:rPr lang="en-US" sz="1000" dirty="0"/>
              <a:t>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6E4E7B-D244-EE41-A2CC-BCC41FE4B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90156F56-D5AE-4C6F-B826-C69D1BC521BB}" type="slidenum">
              <a:rPr lang="en-US" smtClean="0"/>
              <a:pPr algn="ctr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884399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547D8-4865-2041-AA12-729213CDC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December 1991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DC92E-026C-9144-9183-D4099956EA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39339" y="1219200"/>
            <a:ext cx="9497126" cy="1858297"/>
          </a:xfrm>
        </p:spPr>
        <p:txBody>
          <a:bodyPr/>
          <a:lstStyle/>
          <a:p>
            <a:r>
              <a:rPr lang="en-US" dirty="0"/>
              <a:t>Focus on view and print</a:t>
            </a:r>
          </a:p>
          <a:p>
            <a:r>
              <a:rPr lang="en-US" dirty="0"/>
              <a:t>No more “Editable PostScript,” “Interchange PostScript”</a:t>
            </a:r>
          </a:p>
          <a:p>
            <a:r>
              <a:rPr lang="en-US" dirty="0"/>
              <a:t>Real team, real schedule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40D67A-5F9D-EB44-B4DF-EBF2570B15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90156F56-D5AE-4C6F-B826-C69D1BC521BB}" type="slidenum">
              <a:rPr lang="en-US" smtClean="0"/>
              <a:pPr algn="ctr"/>
              <a:t>11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00C34E-E0A8-C641-9844-97C2E885C3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8812" y="3360065"/>
            <a:ext cx="3646161" cy="305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055136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F8D76-C225-2340-A092-CF716E462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April 1992 – What file format?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5BD499-21EF-3A43-9DB1-DBCA4175F7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V1: Bitmaps, multi-page Illustrator: Summer 1990–April 1991</a:t>
            </a:r>
          </a:p>
          <a:p>
            <a:r>
              <a:rPr lang="en-US" dirty="0"/>
              <a:t>V2: Document Management System: April 1991–April 1992</a:t>
            </a:r>
          </a:p>
          <a:p>
            <a:r>
              <a:rPr lang="en-US" dirty="0"/>
              <a:t>V3: PDF/Cos: April 1992–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B88BF1-67B0-3A47-83EC-AB81279A0A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90156F56-D5AE-4C6F-B826-C69D1BC521BB}" type="slidenum">
              <a:rPr lang="en-US" smtClean="0"/>
              <a:pPr algn="ctr"/>
              <a:t>12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8684D7-788F-9842-91C8-270AC10D44F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279"/>
          <a:stretch/>
        </p:blipFill>
        <p:spPr>
          <a:xfrm>
            <a:off x="7662042" y="2444972"/>
            <a:ext cx="4356188" cy="373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8945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7A7ED-B558-CD41-83E2-57A9991C2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PDF 1.0 Features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BE2E8C-D934-0343-B834-8C1E728D42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PostScript imaging model</a:t>
            </a:r>
          </a:p>
          <a:p>
            <a:r>
              <a:rPr lang="en-US" dirty="0"/>
              <a:t>Declarative language</a:t>
            </a:r>
          </a:p>
          <a:p>
            <a:r>
              <a:rPr lang="en-US" dirty="0"/>
              <a:t>Portability</a:t>
            </a:r>
          </a:p>
          <a:p>
            <a:r>
              <a:rPr lang="en-US" dirty="0"/>
              <a:t>Random access</a:t>
            </a:r>
          </a:p>
          <a:p>
            <a:r>
              <a:rPr lang="en-US" dirty="0"/>
              <a:t>One-pass creation</a:t>
            </a:r>
          </a:p>
          <a:p>
            <a:r>
              <a:rPr lang="en-US" dirty="0"/>
              <a:t>Incremental update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B27820-3904-F144-9AAB-79AB03F848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5B880E-B48A-484F-9A64-C1DD61A6BBA1}" type="slidenum">
              <a:rPr lang="en-US" altLang="de-DE" smtClean="0"/>
              <a:pPr>
                <a:defRPr/>
              </a:pPr>
              <a:t>13</a:t>
            </a:fld>
            <a:endParaRPr lang="en-US" altLang="de-D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8E6414-6726-834B-ACA5-4037963065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4773" y="1700980"/>
            <a:ext cx="3331651" cy="4169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089408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17B26-0D14-7046-9AA0-FF196733B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April 22, 1993 – NCSA Mosaic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7DA5087-2887-E84A-8863-5F793EB78A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9339" y="1896266"/>
            <a:ext cx="8233634" cy="401685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6C3366-FA48-0E47-AB8E-41BE523EAE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90156F56-D5AE-4C6F-B826-C69D1BC521BB}" type="slidenum">
              <a:rPr lang="en-US" smtClean="0"/>
              <a:pPr algn="ctr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2805139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D57EE-2F69-DA48-BE6E-07FC72803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June 1, 1993 – PDF 1.0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7C75F8-81FA-E34F-8FC0-082DB3B6A6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90156F56-D5AE-4C6F-B826-C69D1BC521BB}" type="slidenum">
              <a:rPr lang="en-US" smtClean="0"/>
              <a:pPr algn="ctr"/>
              <a:t>15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183CE4-5C70-334E-BA5B-78D39F4DC93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9339" y="1173640"/>
            <a:ext cx="5752796" cy="50250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F21C04-A3B3-C74D-99AA-F653C35DCE1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9184" y="2782528"/>
            <a:ext cx="1440649" cy="178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606861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BDCE5-85F4-2C48-9E49-9D31C0AB7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June 11, 1993 – Acrobat 1.0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EB2490-C5D5-C64F-8187-34D9B2E3FDB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90156F56-D5AE-4C6F-B826-C69D1BC521BB}" type="slidenum">
              <a:rPr lang="en-US" smtClean="0"/>
              <a:pPr algn="ctr"/>
              <a:t>16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C8E1F2-6620-6541-A7AE-1CEBEC87E56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9339" y="1147916"/>
            <a:ext cx="7438112" cy="52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573238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E8866-722E-4C44-8303-0240ACB24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June 1993 – Front Page News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7748733-9457-CA4C-8D32-2D93BCCB3F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847604" y="1650671"/>
            <a:ext cx="5142016" cy="426324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E5A430-EE96-864C-8317-D65BFEB9D77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90156F56-D5AE-4C6F-B826-C69D1BC521BB}" type="slidenum">
              <a:rPr lang="en-US" smtClean="0"/>
              <a:pPr algn="ctr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990111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52E72-985A-7340-A5C7-24D2AA0B9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June 1993 – Wall Street Journal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F39C835-B4CB-8A41-8A4A-C950111CFF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5450" y="1132858"/>
            <a:ext cx="3499385" cy="255533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7C47E-4E9A-9F4B-A8C4-5A81768C71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90156F56-D5AE-4C6F-B826-C69D1BC521BB}" type="slidenum">
              <a:rPr lang="en-US" smtClean="0"/>
              <a:pPr algn="ctr"/>
              <a:t>18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60F162-9A1E-9F42-923C-79B389FD8E7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5449" y="3934406"/>
            <a:ext cx="3499385" cy="25997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515361-680B-954E-9B02-72C1C40413D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1737" y="1154971"/>
            <a:ext cx="3442306" cy="25553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17C33D-1C3B-A24B-8CDF-2F5B8B88EC3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3106" y="3955342"/>
            <a:ext cx="3476761" cy="2569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790694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E0F0E-6155-E64E-ABBD-A42AE09E4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January 1994 – DOS Reader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C96DB1-F387-E045-A709-B7507B35F4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430" y="1445343"/>
            <a:ext cx="4726700" cy="1386348"/>
          </a:xfrm>
        </p:spPr>
        <p:txBody>
          <a:bodyPr/>
          <a:lstStyle/>
          <a:p>
            <a:r>
              <a:rPr lang="en-US" dirty="0"/>
              <a:t>Adobe’s only DOS application</a:t>
            </a:r>
          </a:p>
          <a:p>
            <a:r>
              <a:rPr lang="en-US" dirty="0"/>
              <a:t>Minimum memory: 1 Mb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5D7CCF-EE27-DD4A-871B-36735A4444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90156F56-D5AE-4C6F-B826-C69D1BC521BB}" type="slidenum">
              <a:rPr lang="en-US" smtClean="0"/>
              <a:pPr algn="ctr"/>
              <a:t>19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E9A552-B845-5445-B043-4470231AE58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6130" y="1229032"/>
            <a:ext cx="6772788" cy="507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209887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1985 – Macintosh &amp; LaserWriter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90156F56-D5AE-4C6F-B826-C69D1BC521BB}" type="slidenum">
              <a:rPr lang="en-US" smtClean="0"/>
              <a:pPr algn="ctr"/>
              <a:t>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A2A11A-FEB4-5C46-A8FC-8E4592BDF41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3393" y="1961143"/>
            <a:ext cx="2836074" cy="36982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B6BEA4-CDD0-E643-A20B-3360C414D1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4223" y="1970975"/>
            <a:ext cx="5273416" cy="369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655255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981B8-CEFC-B148-AFAF-DC587A965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November 1994 – PDF 1.1, Acrobat 2.0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1698DA-E7A0-6948-A4DD-E3DCDA1C43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7 </a:t>
            </a:r>
            <a:r>
              <a:rPr lang="en-US" dirty="0" err="1"/>
              <a:t>Unixes</a:t>
            </a:r>
            <a:r>
              <a:rPr lang="en-US" dirty="0"/>
              <a:t>, OS/2</a:t>
            </a:r>
          </a:p>
          <a:p>
            <a:r>
              <a:rPr lang="en-US" dirty="0"/>
              <a:t>Weblinks (Acrobat 2.1)</a:t>
            </a:r>
          </a:p>
          <a:p>
            <a:r>
              <a:rPr lang="en-US" dirty="0"/>
              <a:t>Free Reader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7108B0-372D-C24B-954C-2AC789484D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90156F56-D5AE-4C6F-B826-C69D1BC521BB}" type="slidenum">
              <a:rPr lang="en-US" smtClean="0"/>
              <a:pPr algn="ctr"/>
              <a:t>20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2760BA-435D-CB4D-A02B-8B7A45AB0D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8326" y="1323962"/>
            <a:ext cx="4175760" cy="468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89774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D6858-1D4A-674F-95F0-6F24DE657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December 1994 – Netscape Navigator 1.0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503C7D5-AD9C-EC46-B2B7-8DEF875BC1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4540" y="1310634"/>
            <a:ext cx="6715433" cy="503657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ED6AE8-96D4-AC48-B54E-0ED09B8C75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90156F56-D5AE-4C6F-B826-C69D1BC521BB}" type="slidenum">
              <a:rPr lang="en-US" smtClean="0"/>
              <a:pPr algn="ctr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0687583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BD554-9F16-4240-B461-28012F440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1996 – US Internal Revenue Service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D7004F-D5BC-3B4C-B1A5-11D1E288FB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320" y="1676401"/>
            <a:ext cx="2330373" cy="1907458"/>
          </a:xfrm>
        </p:spPr>
        <p:txBody>
          <a:bodyPr/>
          <a:lstStyle/>
          <a:p>
            <a:pPr marL="45720" indent="0">
              <a:buNone/>
            </a:pPr>
            <a:r>
              <a:rPr lang="en-US" dirty="0"/>
              <a:t>IRS web site:</a:t>
            </a:r>
          </a:p>
          <a:p>
            <a:pPr marL="365760" lvl="1" indent="-320040"/>
            <a:r>
              <a:rPr lang="en-US" dirty="0"/>
              <a:t>PDF</a:t>
            </a:r>
          </a:p>
          <a:p>
            <a:pPr marL="365760" lvl="1" indent="-320040"/>
            <a:r>
              <a:rPr lang="en-US" dirty="0"/>
              <a:t>PS</a:t>
            </a:r>
          </a:p>
          <a:p>
            <a:pPr marL="365760" lvl="1" indent="-320040"/>
            <a:r>
              <a:rPr lang="en-US" dirty="0"/>
              <a:t>PCL</a:t>
            </a:r>
          </a:p>
          <a:p>
            <a:pPr marL="365760" lvl="1" indent="-320040"/>
            <a:r>
              <a:rPr lang="en-US" dirty="0"/>
              <a:t>SGML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2A2B4F-3527-5E4B-94F5-B3DA22309D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5B880E-B48A-484F-9A64-C1DD61A6BBA1}" type="slidenum">
              <a:rPr lang="en-US" altLang="de-DE" smtClean="0"/>
              <a:pPr>
                <a:defRPr/>
              </a:pPr>
              <a:t>22</a:t>
            </a:fld>
            <a:endParaRPr lang="en-US" altLang="de-D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27C37E-73FE-D645-A9CE-8FABD9B6A9F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4693" y="1715388"/>
            <a:ext cx="8033275" cy="3737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7300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3D0A9-4542-9F4B-9D6B-50C6C585C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November 1996 – PDF 1.2, Acrobat 3.0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675141-ECB5-684E-800E-D78F02E2AE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572" y="1494504"/>
            <a:ext cx="4156428" cy="4898099"/>
          </a:xfrm>
        </p:spPr>
        <p:txBody>
          <a:bodyPr/>
          <a:lstStyle/>
          <a:p>
            <a:r>
              <a:rPr lang="en-US" dirty="0"/>
              <a:t>Byte serving (HTTP 1.1)</a:t>
            </a:r>
          </a:p>
          <a:p>
            <a:r>
              <a:rPr lang="en-US" dirty="0"/>
              <a:t>Netscape plug-in</a:t>
            </a:r>
          </a:p>
          <a:p>
            <a:r>
              <a:rPr lang="en-US" dirty="0"/>
              <a:t>Forms</a:t>
            </a:r>
          </a:p>
          <a:p>
            <a:r>
              <a:rPr lang="en-US" dirty="0"/>
              <a:t>Prepress features</a:t>
            </a:r>
          </a:p>
          <a:p>
            <a:r>
              <a:rPr lang="en-US" dirty="0"/>
              <a:t>Japanese fonts (3.5)</a:t>
            </a:r>
          </a:p>
          <a:p>
            <a:r>
              <a:rPr lang="en-US" dirty="0" err="1"/>
              <a:t>Zlib</a:t>
            </a:r>
            <a:r>
              <a:rPr lang="en-US" dirty="0"/>
              <a:t>/</a:t>
            </a:r>
            <a:r>
              <a:rPr lang="en-US" dirty="0" err="1"/>
              <a:t>Flate</a:t>
            </a:r>
            <a:r>
              <a:rPr lang="en-US" dirty="0"/>
              <a:t> – incompatible!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8B15B0-2945-CE41-8D35-8FE31F15CB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90156F56-D5AE-4C6F-B826-C69D1BC521BB}" type="slidenum">
              <a:rPr lang="en-US" smtClean="0"/>
              <a:pPr algn="ctr"/>
              <a:t>23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26046A-806F-0B4F-AEC6-43B0B580FD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5122" y="1291245"/>
            <a:ext cx="6521459" cy="4891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90898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5C618-E8AC-BC47-84C5-D1E8DE962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1999 - 2018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CBD7D37D-1A09-0945-9FC3-BD4CA86AD2C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46008379"/>
              </p:ext>
            </p:extLst>
          </p:nvPr>
        </p:nvGraphicFramePr>
        <p:xfrm>
          <a:off x="1448240" y="1468999"/>
          <a:ext cx="9465567" cy="45720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865795">
                  <a:extLst>
                    <a:ext uri="{9D8B030D-6E8A-4147-A177-3AD203B41FA5}">
                      <a16:colId xmlns:a16="http://schemas.microsoft.com/office/drawing/2014/main" val="3962157371"/>
                    </a:ext>
                  </a:extLst>
                </a:gridCol>
                <a:gridCol w="2002326">
                  <a:extLst>
                    <a:ext uri="{9D8B030D-6E8A-4147-A177-3AD203B41FA5}">
                      <a16:colId xmlns:a16="http://schemas.microsoft.com/office/drawing/2014/main" val="1569307707"/>
                    </a:ext>
                  </a:extLst>
                </a:gridCol>
                <a:gridCol w="6597446">
                  <a:extLst>
                    <a:ext uri="{9D8B030D-6E8A-4147-A177-3AD203B41FA5}">
                      <a16:colId xmlns:a16="http://schemas.microsoft.com/office/drawing/2014/main" val="1359607946"/>
                    </a:ext>
                  </a:extLst>
                </a:gridCol>
              </a:tblGrid>
              <a:tr h="243268">
                <a:tc>
                  <a:txBody>
                    <a:bodyPr/>
                    <a:lstStyle/>
                    <a:p>
                      <a:r>
                        <a:rPr lang="en-US" sz="1400" dirty="0"/>
                        <a:t>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Release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Features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8749655"/>
                  </a:ext>
                </a:extLst>
              </a:tr>
              <a:tr h="243268">
                <a:tc>
                  <a:txBody>
                    <a:bodyPr/>
                    <a:lstStyle/>
                    <a:p>
                      <a:r>
                        <a:rPr lang="en-US" sz="1400" dirty="0"/>
                        <a:t>1999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PDF 1.3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Prepress, logical structure, annotations, JavaScript, digital signatures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1574919"/>
                  </a:ext>
                </a:extLst>
              </a:tr>
              <a:tr h="243268">
                <a:tc>
                  <a:txBody>
                    <a:bodyPr/>
                    <a:lstStyle/>
                    <a:p>
                      <a:r>
                        <a:rPr lang="en-US" sz="1400" dirty="0"/>
                        <a:t>2001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PDF/X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Prepress digital data exchange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4884784"/>
                  </a:ext>
                </a:extLst>
              </a:tr>
              <a:tr h="243268">
                <a:tc>
                  <a:txBody>
                    <a:bodyPr/>
                    <a:lstStyle/>
                    <a:p>
                      <a:r>
                        <a:rPr lang="en-US" sz="1400" dirty="0"/>
                        <a:t>2001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PDF 1.4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Transparency, tagged PDF, XMP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5599556"/>
                  </a:ext>
                </a:extLst>
              </a:tr>
              <a:tr h="243268">
                <a:tc>
                  <a:txBody>
                    <a:bodyPr/>
                    <a:lstStyle/>
                    <a:p>
                      <a:r>
                        <a:rPr lang="en-US" sz="1400" dirty="0"/>
                        <a:t>2003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PDF 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Object streams, layers, XFA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626238"/>
                  </a:ext>
                </a:extLst>
              </a:tr>
              <a:tr h="243268">
                <a:tc>
                  <a:txBody>
                    <a:bodyPr/>
                    <a:lstStyle/>
                    <a:p>
                      <a:r>
                        <a:rPr lang="en-US" sz="1400" dirty="0"/>
                        <a:t>2005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PDF/A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Archival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6274529"/>
                  </a:ext>
                </a:extLst>
              </a:tr>
              <a:tr h="243268">
                <a:tc>
                  <a:txBody>
                    <a:bodyPr/>
                    <a:lstStyle/>
                    <a:p>
                      <a:r>
                        <a:rPr lang="en-US" sz="1400" dirty="0"/>
                        <a:t>2005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PDF 1.6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OpenType, embedded files, 3D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8736002"/>
                  </a:ext>
                </a:extLst>
              </a:tr>
              <a:tr h="243268">
                <a:tc>
                  <a:txBody>
                    <a:bodyPr/>
                    <a:lstStyle/>
                    <a:p>
                      <a:r>
                        <a:rPr lang="en-US" sz="1400" dirty="0"/>
                        <a:t>2006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PDF 1.7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Portable collections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4637064"/>
                  </a:ext>
                </a:extLst>
              </a:tr>
              <a:tr h="243268">
                <a:tc>
                  <a:txBody>
                    <a:bodyPr/>
                    <a:lstStyle/>
                    <a:p>
                      <a:r>
                        <a:rPr lang="en-US" sz="1400" dirty="0"/>
                        <a:t>2008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ISO 32000-1:2008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Standardization of PDF 1.7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5650331"/>
                  </a:ext>
                </a:extLst>
              </a:tr>
              <a:tr h="243268">
                <a:tc>
                  <a:txBody>
                    <a:bodyPr/>
                    <a:lstStyle/>
                    <a:p>
                      <a:r>
                        <a:rPr lang="en-US" sz="1400" dirty="0"/>
                        <a:t>2008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PDF/E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Engineering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2779330"/>
                  </a:ext>
                </a:extLst>
              </a:tr>
              <a:tr h="243268">
                <a:tc>
                  <a:txBody>
                    <a:bodyPr/>
                    <a:lstStyle/>
                    <a:p>
                      <a:r>
                        <a:rPr lang="en-US" sz="1400" dirty="0"/>
                        <a:t>2009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Adobe Ext Level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0882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Portfolios (Flash/SWF)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4977540"/>
                  </a:ext>
                </a:extLst>
              </a:tr>
              <a:tr h="243268">
                <a:tc>
                  <a:txBody>
                    <a:bodyPr/>
                    <a:lstStyle/>
                    <a:p>
                      <a:r>
                        <a:rPr lang="en-US" sz="1400" dirty="0"/>
                        <a:t>2010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PDF/VT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Variable data and transaction printing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9656469"/>
                  </a:ext>
                </a:extLst>
              </a:tr>
              <a:tr h="243268">
                <a:tc>
                  <a:txBody>
                    <a:bodyPr/>
                    <a:lstStyle/>
                    <a:p>
                      <a:r>
                        <a:rPr lang="en-US" sz="1400" dirty="0"/>
                        <a:t>2012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PDF/UA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Universal accessibility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1368385"/>
                  </a:ext>
                </a:extLst>
              </a:tr>
              <a:tr h="243268">
                <a:tc>
                  <a:txBody>
                    <a:bodyPr/>
                    <a:lstStyle/>
                    <a:p>
                      <a:r>
                        <a:rPr lang="en-US" sz="1400" dirty="0"/>
                        <a:t>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PDF/Raster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Scans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6754571"/>
                  </a:ext>
                </a:extLst>
              </a:tr>
              <a:tr h="243268">
                <a:tc>
                  <a:txBody>
                    <a:bodyPr/>
                    <a:lstStyle/>
                    <a:p>
                      <a:r>
                        <a:rPr lang="en-US" sz="1400" dirty="0"/>
                        <a:t>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ISO 32000-2:2017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PDF 2.0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3892271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98CCD8-4294-2C48-8F3B-2C680B7A78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90156F56-D5AE-4C6F-B826-C69D1BC521BB}" type="slidenum">
              <a:rPr lang="en-US" smtClean="0"/>
              <a:pPr algn="ctr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824027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262F5-55DF-9B4C-B988-1346D4F1E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PDF’s Original Success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264879-9551-D045-B61B-DBCE8FBBE4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Technical:</a:t>
            </a:r>
          </a:p>
          <a:p>
            <a:pPr lvl="1"/>
            <a:r>
              <a:rPr lang="en-US" dirty="0"/>
              <a:t>Features/quality</a:t>
            </a:r>
          </a:p>
          <a:p>
            <a:pPr lvl="1"/>
            <a:r>
              <a:rPr lang="en-US" dirty="0"/>
              <a:t>Performance</a:t>
            </a:r>
          </a:p>
          <a:p>
            <a:pPr lvl="1"/>
            <a:r>
              <a:rPr lang="en-US" dirty="0"/>
              <a:t>Any app, many platforms</a:t>
            </a:r>
          </a:p>
          <a:p>
            <a:pPr lvl="1"/>
            <a:r>
              <a:rPr lang="en-US" dirty="0"/>
              <a:t>Distribution via the Web</a:t>
            </a:r>
          </a:p>
          <a:p>
            <a:r>
              <a:rPr lang="en-US" dirty="0"/>
              <a:t>Non-technical:</a:t>
            </a:r>
          </a:p>
          <a:p>
            <a:pPr lvl="1"/>
            <a:r>
              <a:rPr lang="en-US" dirty="0"/>
              <a:t>Public specification</a:t>
            </a:r>
          </a:p>
          <a:p>
            <a:pPr lvl="1"/>
            <a:r>
              <a:rPr lang="en-US" dirty="0"/>
              <a:t>Free Reader</a:t>
            </a:r>
          </a:p>
          <a:p>
            <a:pPr lvl="1"/>
            <a:r>
              <a:rPr lang="en-US" dirty="0"/>
              <a:t>Adobe brand</a:t>
            </a:r>
          </a:p>
          <a:p>
            <a:pPr lvl="1"/>
            <a:r>
              <a:rPr lang="en-US" dirty="0"/>
              <a:t>John Warnock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B2EDF8-4D1C-D947-ADEB-90659E86CD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90156F56-D5AE-4C6F-B826-C69D1BC521BB}" type="slidenum">
              <a:rPr lang="en-US" smtClean="0"/>
              <a:pPr algn="ctr"/>
              <a:t>25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549DB9-2A6C-494F-AF51-D627421A9D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9680" y="1150373"/>
            <a:ext cx="3657628" cy="460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953122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00F2C-00ED-724D-AA38-3E200181B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PDF’s Success 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8C6374-C72C-614C-BC11-935F119FC0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721" y="1406012"/>
            <a:ext cx="4255247" cy="4766187"/>
          </a:xfrm>
        </p:spPr>
        <p:txBody>
          <a:bodyPr/>
          <a:lstStyle/>
          <a:p>
            <a:r>
              <a:rPr lang="en-US" dirty="0"/>
              <a:t>Shift to electronic documents</a:t>
            </a:r>
          </a:p>
          <a:p>
            <a:r>
              <a:rPr lang="en-US" dirty="0"/>
              <a:t>Continued need for a reliable format for exchange and archiving</a:t>
            </a:r>
          </a:p>
          <a:p>
            <a:r>
              <a:rPr lang="en-US" dirty="0"/>
              <a:t>ISO standards</a:t>
            </a:r>
          </a:p>
          <a:p>
            <a:r>
              <a:rPr lang="en-US" dirty="0"/>
              <a:t>Community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3FC3E4-384A-7A4D-9884-A9508809B5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90156F56-D5AE-4C6F-B826-C69D1BC521BB}" type="slidenum">
              <a:rPr lang="en-US" smtClean="0"/>
              <a:pPr algn="ctr"/>
              <a:t>26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D7C2DF-DAD6-6345-A1D2-543FBE6883A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3624" y="1184500"/>
            <a:ext cx="7200481" cy="4793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310467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8F57B-6100-6442-A100-13B906D07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PDF’s Challenges for the Future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617EDB-5AC4-504C-93D0-D0042EB208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" indent="0">
              <a:buNone/>
            </a:pPr>
            <a:r>
              <a:rPr lang="en-US" dirty="0"/>
              <a:t>Stay tuned tomorrow 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F3CB1C-EBBA-E34D-B181-C2027F5157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5B880E-B48A-484F-9A64-C1DD61A6BBA1}" type="slidenum">
              <a:rPr lang="en-US" altLang="de-DE" smtClean="0"/>
              <a:pPr>
                <a:defRPr/>
              </a:pPr>
              <a:t>27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799648599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84690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0D5C7-4275-B049-A383-FB7BB56B1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1985 – “Distillery”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7B723D-71F2-6142-B339-C4FE9460C6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90156F56-D5AE-4C6F-B826-C69D1BC521BB}" type="slidenum">
              <a:rPr lang="en-US" smtClean="0"/>
              <a:pPr algn="ctr"/>
              <a:t>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6BB5A5-9E7D-5A49-BB05-0CC17380C3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9338" y="1228166"/>
            <a:ext cx="7460323" cy="5070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75867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0F0FC-9146-A84F-BA28-C4ECCFFA1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1989 – Display PostScript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0E5F43-D518-6041-A4FE-917B5218569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90156F56-D5AE-4C6F-B826-C69D1BC521BB}" type="slidenum">
              <a:rPr lang="en-US" smtClean="0"/>
              <a:pPr algn="ctr"/>
              <a:t>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5983F1-83D2-CA44-9ADD-1BEA594933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359" y="1279587"/>
            <a:ext cx="6865171" cy="51733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1BC7F2-DAD4-2045-808B-332E8ECAD77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2657" y="1641987"/>
            <a:ext cx="3546509" cy="4454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215827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E80580-4BDF-7848-BF81-006379BE2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1989 – Font Wars!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60F344-F01A-BC4E-9ED4-2DC3E7FD4C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90156F56-D5AE-4C6F-B826-C69D1BC521BB}" type="slidenum">
              <a:rPr lang="en-US" smtClean="0"/>
              <a:pPr algn="ctr"/>
              <a:t>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A314AE-B842-4948-B196-4EAB8F4C2B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1581" y="1471443"/>
            <a:ext cx="6422243" cy="42251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12D795-19AB-9A4A-9EF9-8C431CF4BAA9}"/>
              </a:ext>
            </a:extLst>
          </p:cNvPr>
          <p:cNvSpPr txBox="1"/>
          <p:nvPr/>
        </p:nvSpPr>
        <p:spPr>
          <a:xfrm>
            <a:off x="1229711" y="2983857"/>
            <a:ext cx="38192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“the biggest bunch of garbage and mumbo-jumbo I’ve ever heard”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5FF18C-E568-5149-9FB8-1A5F6A2EB360}"/>
              </a:ext>
            </a:extLst>
          </p:cNvPr>
          <p:cNvSpPr/>
          <p:nvPr/>
        </p:nvSpPr>
        <p:spPr>
          <a:xfrm>
            <a:off x="8268929" y="5696602"/>
            <a:ext cx="3484895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800" dirty="0"/>
              <a:t>https://</a:t>
            </a:r>
            <a:r>
              <a:rPr lang="en-US" sz="800" dirty="0" err="1"/>
              <a:t>allaboutstevejobs.com</a:t>
            </a:r>
            <a:r>
              <a:rPr lang="en-US" sz="800" dirty="0"/>
              <a:t>/bio/</a:t>
            </a:r>
            <a:r>
              <a:rPr lang="en-US" sz="800" dirty="0" err="1"/>
              <a:t>key_people</a:t>
            </a:r>
            <a:r>
              <a:rPr lang="en-US" sz="800" dirty="0"/>
              <a:t>/</a:t>
            </a:r>
            <a:r>
              <a:rPr lang="en-US" sz="800" dirty="0" err="1"/>
              <a:t>john_Warnock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42000438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56852-31B0-FE4E-8350-F9F84C62A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1990 – Adobe’s Response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C69AE5-32AE-804E-A51B-3F9EC0732B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90156F56-D5AE-4C6F-B826-C69D1BC521BB}" type="slidenum">
              <a:rPr lang="en-US" smtClean="0"/>
              <a:pPr algn="ctr"/>
              <a:t>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F9BD7D-744A-3F4A-AA62-47E65C1CE8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195" y="2098675"/>
            <a:ext cx="2540000" cy="3175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8BB51D-A30C-1C49-B293-D33EC383A3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2911" y="2098675"/>
            <a:ext cx="2668067" cy="3175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2A8E3F-061F-B144-B0F7-BDBA9D2EE3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1695" y="2733675"/>
            <a:ext cx="32258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763163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8508E-42A0-8842-B6B0-362BC3CE0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1990 – Camelot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019AB5-937F-DA46-ADFA-ABC8FB56F2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90156F56-D5AE-4C6F-B826-C69D1BC521BB}" type="slidenum">
              <a:rPr lang="en-US" smtClean="0"/>
              <a:pPr algn="ctr"/>
              <a:t>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539F28-BA90-994A-89A1-76254C448D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9339" y="1544843"/>
            <a:ext cx="5119052" cy="20796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EEF47F5-DA8C-DA4C-8F64-C5CF0AF3A6E9}"/>
              </a:ext>
            </a:extLst>
          </p:cNvPr>
          <p:cNvSpPr txBox="1"/>
          <p:nvPr/>
        </p:nvSpPr>
        <p:spPr>
          <a:xfrm>
            <a:off x="483826" y="4331102"/>
            <a:ext cx="108610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Our vision … capture documents from any application, send electronic versions of these documents anywhere, and view and print these documents on any machine.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If this problem can be solved, then the fundamental way people work will change.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690095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EB6FF-E774-A842-BC61-E0B166EE1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December 1990 – World Wide Web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CB2B2A-035A-8247-B882-93924B9E6F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35F780-AB58-F74E-8298-80873FB712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90156F56-D5AE-4C6F-B826-C69D1BC521BB}" type="slidenum">
              <a:rPr lang="en-US" smtClean="0"/>
              <a:pPr algn="ctr"/>
              <a:t>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800DE6-E3D1-C540-91F8-8DD5559E5D6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1165950"/>
            <a:ext cx="6602412" cy="4904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095382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D5D95-E337-B749-9C2A-E79A59421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January 1991 – Editable PostScript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D39D20-E67C-2744-946C-34510654FC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90156F56-D5AE-4C6F-B826-C69D1BC521BB}" type="slidenum">
              <a:rPr lang="en-US" smtClean="0"/>
              <a:pPr algn="ctr"/>
              <a:t>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C63574-C2B2-A540-8533-DBF8D9E544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6874" y="1091345"/>
            <a:ext cx="4078493" cy="536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013323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10.0&quot;&gt;&lt;object type=&quot;1&quot; unique_id=&quot;10001&quot;&gt;&lt;object type=&quot;8&quot; unique_id=&quot;717709&quot;&gt;&lt;/object&gt;&lt;object type=&quot;2&quot; unique_id=&quot;717710&quot;&gt;&lt;object type=&quot;3&quot; unique_id=&quot;717962&quot;&gt;&lt;property id=&quot;20148&quot; value=&quot;5&quot;/&gt;&lt;property id=&quot;20300&quot; value=&quot;Slide 1 - &amp;quot;Title Slide or Section Divider&amp;quot;&quot;/&gt;&lt;property id=&quot;20307&quot; value=&quot;280&quot;/&gt;&lt;/object&gt;&lt;object type=&quot;3&quot; unique_id=&quot;717963&quot;&gt;&lt;property id=&quot;20148&quot; value=&quot;5&quot;/&gt;&lt;property id=&quot;20300&quot; value=&quot;Slide 2 - &amp;quot;Title Slide or Section Divider&amp;quot;&quot;/&gt;&lt;property id=&quot;20307&quot; value=&quot;279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Leere Präsentation copy">
  <a:themeElements>
    <a:clrScheme name="Leere Präsentation cop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eere Präsentation copy">
      <a:majorFont>
        <a:latin typeface="Verdana Bold"/>
        <a:ea typeface="Heiti SC Medium"/>
        <a:cs typeface="Heiti SC Medium"/>
      </a:majorFont>
      <a:minorFont>
        <a:latin typeface="Verdana Bold"/>
        <a:ea typeface="Heiti SC Medium"/>
        <a:cs typeface="Heiti SC Medium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Heiti SC Light" charset="-122"/>
            <a:cs typeface="Heiti SC Light" charset="-122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Heiti SC Light" charset="-122"/>
            <a:cs typeface="Heiti SC Light" charset="-122"/>
            <a:sym typeface="Arial" charset="0"/>
          </a:defRPr>
        </a:defPPr>
      </a:lstStyle>
    </a:lnDef>
  </a:objectDefaults>
  <a:extraClrSchemeLst>
    <a:extraClrScheme>
      <a:clrScheme name="Leere Präsentation cop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44329</TotalTime>
  <Words>726</Words>
  <Application>Microsoft Macintosh PowerPoint</Application>
  <PresentationFormat>Custom</PresentationFormat>
  <Paragraphs>193</Paragraphs>
  <Slides>28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Heiti SC Light</vt:lpstr>
      <vt:lpstr>Heiti SC Medium</vt:lpstr>
      <vt:lpstr>ＭＳ Ｐゴシック</vt:lpstr>
      <vt:lpstr>Calibri</vt:lpstr>
      <vt:lpstr>Verdana</vt:lpstr>
      <vt:lpstr>Verdana Bold</vt:lpstr>
      <vt:lpstr>Leere Präsentation copy</vt:lpstr>
      <vt:lpstr>25 Years of PDF</vt:lpstr>
      <vt:lpstr>1985 – Macintosh &amp; LaserWriter</vt:lpstr>
      <vt:lpstr>1985 – “Distillery”</vt:lpstr>
      <vt:lpstr>1989 – Display PostScript</vt:lpstr>
      <vt:lpstr>1989 – Font Wars!</vt:lpstr>
      <vt:lpstr>1990 – Adobe’s Response</vt:lpstr>
      <vt:lpstr>1990 – Camelot</vt:lpstr>
      <vt:lpstr>December 1990 – World Wide Web</vt:lpstr>
      <vt:lpstr>January 1991 – Editable PostScript</vt:lpstr>
      <vt:lpstr>1991 – Interchange PostScript requirements</vt:lpstr>
      <vt:lpstr>December 1991</vt:lpstr>
      <vt:lpstr>April 1992 – What file format?</vt:lpstr>
      <vt:lpstr>PDF 1.0 Features</vt:lpstr>
      <vt:lpstr>April 22, 1993 – NCSA Mosaic</vt:lpstr>
      <vt:lpstr>June 1, 1993 – PDF 1.0</vt:lpstr>
      <vt:lpstr>June 11, 1993 – Acrobat 1.0</vt:lpstr>
      <vt:lpstr>June 1993 – Front Page News</vt:lpstr>
      <vt:lpstr>June 1993 – Wall Street Journal</vt:lpstr>
      <vt:lpstr>January 1994 – DOS Reader</vt:lpstr>
      <vt:lpstr>November 1994 – PDF 1.1, Acrobat 2.0</vt:lpstr>
      <vt:lpstr>December 1994 – Netscape Navigator 1.0</vt:lpstr>
      <vt:lpstr>1996 – US Internal Revenue Service</vt:lpstr>
      <vt:lpstr>November 1996 – PDF 1.2, Acrobat 3.0</vt:lpstr>
      <vt:lpstr>1999 - 2018</vt:lpstr>
      <vt:lpstr>PDF’s Original Success</vt:lpstr>
      <vt:lpstr>PDF’s Success Today</vt:lpstr>
      <vt:lpstr>PDF’s Challenges for the Future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25 Years of PDF</dc:title>
  <dc:subject/>
  <dc:creator>Richard Cohn</dc:creator>
  <cp:keywords/>
  <dc:description/>
  <cp:lastModifiedBy>Richard Cohn</cp:lastModifiedBy>
  <cp:revision>403</cp:revision>
  <cp:lastPrinted>2018-05-13T20:36:15Z</cp:lastPrinted>
  <dcterms:created xsi:type="dcterms:W3CDTF">2009-08-20T18:55:32Z</dcterms:created>
  <dcterms:modified xsi:type="dcterms:W3CDTF">2018-05-13T20:50:52Z</dcterms:modified>
  <cp:category/>
</cp:coreProperties>
</file>