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72" r:id="rId2"/>
    <p:sldId id="285" r:id="rId3"/>
    <p:sldId id="286" r:id="rId4"/>
    <p:sldId id="287" r:id="rId5"/>
    <p:sldId id="306" r:id="rId6"/>
    <p:sldId id="288" r:id="rId7"/>
    <p:sldId id="289" r:id="rId8"/>
    <p:sldId id="307" r:id="rId9"/>
    <p:sldId id="296" r:id="rId10"/>
    <p:sldId id="295" r:id="rId11"/>
    <p:sldId id="290" r:id="rId12"/>
    <p:sldId id="303" r:id="rId13"/>
    <p:sldId id="304" r:id="rId14"/>
    <p:sldId id="305" r:id="rId15"/>
    <p:sldId id="292" r:id="rId16"/>
    <p:sldId id="293" r:id="rId17"/>
    <p:sldId id="308" r:id="rId18"/>
    <p:sldId id="294" r:id="rId19"/>
    <p:sldId id="284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panose="020B0604020202020204" pitchFamily="34" charset="0"/>
        <a:ea typeface="Heiti SC Light" charset="-122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19" autoAdjust="0"/>
  </p:normalViewPr>
  <p:slideViewPr>
    <p:cSldViewPr>
      <p:cViewPr varScale="1">
        <p:scale>
          <a:sx n="54" d="100"/>
          <a:sy n="54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134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z="800"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0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Country</a:t>
            </a:r>
            <a:r>
              <a:rPr lang="en-US" baseline="0" dirty="0" smtClean="0"/>
              <a:t> &amp; regional</a:t>
            </a:r>
            <a:r>
              <a:rPr lang="en-US" dirty="0" smtClean="0"/>
              <a:t> chapters: 9 different ones,</a:t>
            </a:r>
            <a:r>
              <a:rPr lang="en-US" baseline="0" dirty="0" smtClean="0"/>
              <a:t> each with local companies and people to share knowledge and insights with</a:t>
            </a:r>
          </a:p>
          <a:p>
            <a:r>
              <a:rPr lang="en-US" baseline="0" smtClean="0"/>
              <a:t>Interoperability </a:t>
            </a:r>
            <a:r>
              <a:rPr lang="en-US" baseline="0" dirty="0" smtClean="0"/>
              <a:t>events: such as the PDF 2.0 interop events hosted by Global Graphics this year</a:t>
            </a:r>
          </a:p>
          <a:p>
            <a:r>
              <a:rPr lang="en-US" baseline="0" dirty="0" smtClean="0"/>
              <a:t>PDF-focused events such as PDF days – where solution providers and practitioners can come together, have interesting and productive discussions and all learn something new!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1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conference was held in</a:t>
            </a:r>
            <a:r>
              <a:rPr lang="en-US" baseline="0" dirty="0" smtClean="0"/>
              <a:t> 2007 in Stuttgart</a:t>
            </a:r>
          </a:p>
          <a:p>
            <a:r>
              <a:rPr lang="en-US" baseline="0" dirty="0" smtClean="0"/>
              <a:t>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International PDF/A Conference held in 2008.</a:t>
            </a:r>
          </a:p>
          <a:p>
            <a:r>
              <a:rPr lang="en-US" baseline="0" dirty="0" smtClean="0"/>
              <a:t>We held our first general PDF event, PDF Days, in 2012 – here we are together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4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 various</a:t>
            </a:r>
            <a:r>
              <a:rPr lang="en-US" baseline="0" dirty="0" smtClean="0"/>
              <a:t> PDF standards: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PDF/A for archiving and long-term preservation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PDF/UA for universal accessibility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PDF/X for graphic arts interchange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PDF/E for engineering archiving and interchange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PDF/VT for variable-data and transactional 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4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liaison status with the ISO PDF working groups allows our members to participate – actively or passively – and to make suggestions for the direction of PDF as it evolves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92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PDF/Raster</a:t>
            </a:r>
            <a:r>
              <a:rPr lang="en-US" dirty="0" smtClean="0"/>
              <a:t> TWG a joint</a:t>
            </a:r>
            <a:r>
              <a:rPr lang="en-US" baseline="0" dirty="0" smtClean="0"/>
              <a:t> effort with the TWAIN industry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91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PDF competence</a:t>
            </a:r>
            <a:r>
              <a:rPr lang="en-US" baseline="0" dirty="0" smtClean="0"/>
              <a:t> centers: mailing lists open to PDF Association members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Reference suites: freely available to all. Includes: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Matterhorn (PDF/UA conformance) developed by the PDF/UA competence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Isartor</a:t>
            </a:r>
            <a:r>
              <a:rPr lang="en-US" baseline="0" dirty="0" smtClean="0"/>
              <a:t> (PDF/A conformance) developed by the PDF/A competence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Hosting the Cal Poly graphic communications PDF/VT test file suite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25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</a:t>
            </a:r>
            <a:r>
              <a:rPr lang="en-US" baseline="0" dirty="0" smtClean="0"/>
              <a:t> information transfer standards: </a:t>
            </a:r>
            <a:r>
              <a:rPr lang="en-US" baseline="0" dirty="0" err="1" smtClean="0"/>
              <a:t>Ferd</a:t>
            </a:r>
            <a:r>
              <a:rPr lang="en-US" baseline="0" dirty="0" smtClean="0"/>
              <a:t> (e-invoicing), ETSI (digital signatures)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provide PDF insight, market knowledge and thought leadership to our liaisons. For example, our working with TWAIN to establish the joint technical working group to create PDF/raster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Liaison event speaker examples: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Duff at </a:t>
            </a:r>
            <a:r>
              <a:rPr lang="en-US" baseline="0" dirty="0" err="1" smtClean="0"/>
              <a:t>CapServe</a:t>
            </a:r>
            <a:r>
              <a:rPr lang="en-US" baseline="0" dirty="0" smtClean="0"/>
              <a:t> 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Dietrich at Nestor 2017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r>
              <a:rPr lang="en-US" baseline="0" dirty="0" smtClean="0"/>
              <a:t> and white papers: PDF format introduction pamphlets and “Nutshell” guides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Advocacy includes testimony to the US library of congress, US department of justice; input to many other government agencies on the use and suitability of 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6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Content is member provided and driven – we aim to be the source for information about our members’ offerings</a:t>
            </a:r>
          </a:p>
          <a:p>
            <a:endParaRPr lang="en-US" dirty="0" smtClean="0"/>
          </a:p>
          <a:p>
            <a:r>
              <a:rPr lang="en-US" dirty="0" smtClean="0"/>
              <a:t>Members</a:t>
            </a:r>
            <a:r>
              <a:rPr lang="en-US" baseline="0" dirty="0" smtClean="0"/>
              <a:t> can list for free and in “self-service” mode – can post directly to the website – or we can help with posting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9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71DFC-25F4-462F-A209-F00CEF8F7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9738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18E42-68BC-4289-BD62-8FEB322CD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67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294A7-B434-48A8-92BF-95E887DC8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1433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219200"/>
            <a:ext cx="348615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3550" y="1219200"/>
            <a:ext cx="348615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A0280-CDA7-46E6-AC21-FDC1A77EE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0472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086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D5599-0969-4A6C-A95D-D3E3CD810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9261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59DB-BE3E-4947-A2DE-529C78BDD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944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D2204-2EE8-4450-802A-2862F09EF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25576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0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76200" rIns="116840" bIns="76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 Bold" panose="020B080403050404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219200"/>
            <a:ext cx="71247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76200" rIns="116840" bIns="76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 Bold" panose="020B080403050404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 Bold" panose="020B080403050404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1905000" y="6553200"/>
            <a:ext cx="59436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40" bIns="0"/>
          <a:lstStyle/>
          <a:p>
            <a:pPr marL="39688">
              <a:defRPr/>
            </a:pPr>
            <a:r>
              <a:rPr lang="en-US" sz="800" dirty="0">
                <a:solidFill>
                  <a:srgbClr val="808080"/>
                </a:solidFill>
                <a:latin typeface="Verdana" pitchFamily="34" charset="0"/>
                <a:sym typeface="Verdana" pitchFamily="34" charset="0"/>
              </a:rPr>
              <a:t>A PDF Association Presentation · © 2017 by PDF Association · www.pdfa.org</a:t>
            </a:r>
          </a:p>
        </p:txBody>
      </p:sp>
      <p:sp>
        <p:nvSpPr>
          <p:cNvPr id="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534150"/>
            <a:ext cx="309563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808080"/>
                </a:solidFill>
                <a:latin typeface="Verdana Bold" panose="020B0804030504040204" pitchFamily="34" charset="0"/>
                <a:sym typeface="Verdana Bold" panose="020B0804030504040204" pitchFamily="34" charset="0"/>
              </a:defRPr>
            </a:lvl1pPr>
          </a:lstStyle>
          <a:p>
            <a:fld id="{DF154035-43C2-4477-A1BC-C5C3503DC9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flipH="1">
            <a:off x="0" y="990600"/>
            <a:ext cx="1600200" cy="0"/>
          </a:xfrm>
          <a:prstGeom prst="line">
            <a:avLst/>
          </a:prstGeom>
          <a:noFill/>
          <a:ln w="76200">
            <a:solidFill>
              <a:srgbClr val="A9A9A9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de-DE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H="1">
            <a:off x="1743075" y="990600"/>
            <a:ext cx="7400925" cy="1588"/>
          </a:xfrm>
          <a:prstGeom prst="line">
            <a:avLst/>
          </a:prstGeom>
          <a:noFill/>
          <a:ln w="76200">
            <a:solidFill>
              <a:srgbClr val="DD262C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de-DE"/>
          </a:p>
        </p:txBody>
      </p:sp>
      <p:sp>
        <p:nvSpPr>
          <p:cNvPr id="1032" name="Rectangle 7"/>
          <p:cNvSpPr>
            <a:spLocks/>
          </p:cNvSpPr>
          <p:nvPr/>
        </p:nvSpPr>
        <p:spPr bwMode="auto">
          <a:xfrm>
            <a:off x="238125" y="1066800"/>
            <a:ext cx="1020763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40" bIns="0">
            <a:spAutoFit/>
          </a:bodyPr>
          <a:lstStyle/>
          <a:p>
            <a:pPr marL="39688">
              <a:defRPr/>
            </a:pPr>
            <a:r>
              <a:rPr lang="en-US" sz="800">
                <a:solidFill>
                  <a:srgbClr val="A9A9A9"/>
                </a:solidFill>
                <a:latin typeface="Verdana Bold" charset="0"/>
                <a:sym typeface="Verdana Bold" charset="0"/>
              </a:rPr>
              <a:t>www.pdfa.org</a:t>
            </a:r>
          </a:p>
        </p:txBody>
      </p:sp>
      <p:pic>
        <p:nvPicPr>
          <p:cNvPr id="1033" name="Picture 8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63246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/>
          </p:cNvSpPr>
          <p:nvPr/>
        </p:nvSpPr>
        <p:spPr bwMode="auto">
          <a:xfrm>
            <a:off x="0" y="6553200"/>
            <a:ext cx="16764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40" bIns="0"/>
          <a:lstStyle/>
          <a:p>
            <a:pPr marL="39688" algn="ctr">
              <a:defRPr/>
            </a:pPr>
            <a:r>
              <a:rPr lang="en-US" sz="700" dirty="0" smtClean="0">
                <a:solidFill>
                  <a:srgbClr val="808080"/>
                </a:solidFill>
                <a:latin typeface="Verdana" pitchFamily="34" charset="0"/>
                <a:sym typeface="Verdana" pitchFamily="34" charset="0"/>
              </a:rPr>
              <a:t>2017-05-16</a:t>
            </a:r>
            <a:endParaRPr lang="en-US" sz="700" dirty="0">
              <a:solidFill>
                <a:srgbClr val="808080"/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5" name="Rectangle 11"/>
          <p:cNvSpPr>
            <a:spLocks/>
          </p:cNvSpPr>
          <p:nvPr/>
        </p:nvSpPr>
        <p:spPr bwMode="auto">
          <a:xfrm>
            <a:off x="152400" y="5867400"/>
            <a:ext cx="16002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40" bIns="0"/>
          <a:lstStyle/>
          <a:p>
            <a:pPr marL="39688">
              <a:defRPr/>
            </a:pPr>
            <a:r>
              <a:rPr lang="en-US" sz="900" dirty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  <a:t>Matt Kuznicki, </a:t>
            </a:r>
            <a:br>
              <a:rPr lang="en-US" sz="900" dirty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</a:br>
            <a:r>
              <a:rPr lang="en-US" sz="900" dirty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  <a:t>Chairman of the </a:t>
            </a:r>
            <a:br>
              <a:rPr lang="en-US" sz="900" dirty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</a:br>
            <a:r>
              <a:rPr lang="en-US" sz="900" dirty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  <a:t>PDF </a:t>
            </a:r>
            <a:r>
              <a:rPr lang="en-US" sz="900" dirty="0" smtClean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  <a:t>Association</a:t>
            </a:r>
          </a:p>
          <a:p>
            <a:pPr marL="39688">
              <a:defRPr/>
            </a:pPr>
            <a:r>
              <a:rPr lang="en-US" sz="900" dirty="0" smtClean="0">
                <a:solidFill>
                  <a:srgbClr val="535353"/>
                </a:solidFill>
                <a:latin typeface="Verdana" pitchFamily="34" charset="0"/>
                <a:sym typeface="Verdana" pitchFamily="34" charset="0"/>
              </a:rPr>
              <a:t>CTO, Datalogics</a:t>
            </a:r>
            <a:endParaRPr lang="en-US" sz="900" dirty="0">
              <a:solidFill>
                <a:srgbClr val="535353"/>
              </a:solidFill>
              <a:latin typeface="Verdana" pitchFamily="34" charset="0"/>
              <a:sym typeface="Verdana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3" t="24998" r="6056" b="26834"/>
          <a:stretch>
            <a:fillRect/>
          </a:stretch>
        </p:blipFill>
        <p:spPr bwMode="auto">
          <a:xfrm>
            <a:off x="206375" y="228600"/>
            <a:ext cx="11953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>
          <a:solidFill>
            <a:srgbClr val="535353"/>
          </a:solidFill>
          <a:latin typeface="+mj-lt"/>
          <a:ea typeface="+mj-ea"/>
          <a:cs typeface="+mj-cs"/>
          <a:sym typeface="Verdana Bold" panose="020B0804030504040204" pitchFamily="34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panose="020B0804030504040204" pitchFamily="34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panose="020B0804030504040204" pitchFamily="34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panose="020B0804030504040204" pitchFamily="34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panose="020B0804030504040204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charset="0"/>
        </a:defRPr>
      </a:lvl6pPr>
      <a:lvl7pPr marL="954088" algn="l" rtl="0" fontAlgn="base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charset="0"/>
        </a:defRPr>
      </a:lvl7pPr>
      <a:lvl8pPr marL="1411288" algn="l" rtl="0" fontAlgn="base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charset="0"/>
        </a:defRPr>
      </a:lvl8pPr>
      <a:lvl9pPr marL="1868488" algn="l" rtl="0" fontAlgn="base">
        <a:spcBef>
          <a:spcPct val="0"/>
        </a:spcBef>
        <a:spcAft>
          <a:spcPct val="0"/>
        </a:spcAft>
        <a:defRPr>
          <a:solidFill>
            <a:srgbClr val="535353"/>
          </a:solidFill>
          <a:latin typeface="Verdana Bold" charset="0"/>
          <a:ea typeface="Heiti SC Medium" charset="-122"/>
          <a:cs typeface="Heiti SC Medium" charset="-122"/>
          <a:sym typeface="Verdana Bold" charset="0"/>
        </a:defRPr>
      </a:lvl9pPr>
    </p:titleStyle>
    <p:bodyStyle>
      <a:lvl1pPr marL="539750" indent="-482600" algn="l" rtl="0" eaLnBrk="0" fontAlgn="base" hangingPunct="0">
        <a:spcBef>
          <a:spcPts val="1500"/>
        </a:spcBef>
        <a:spcAft>
          <a:spcPct val="0"/>
        </a:spcAft>
        <a:buSzPct val="100000"/>
        <a:buChar char="•"/>
        <a:defRPr sz="1600">
          <a:solidFill>
            <a:srgbClr val="535353"/>
          </a:solidFill>
          <a:latin typeface="+mn-lt"/>
          <a:ea typeface="+mn-ea"/>
          <a:cs typeface="+mn-cs"/>
          <a:sym typeface="Verdana Bold" panose="020B0804030504040204" pitchFamily="34" charset="0"/>
        </a:defRPr>
      </a:lvl1pPr>
      <a:lvl2pPr marL="1038225" indent="-406400" algn="l" rtl="0" eaLnBrk="0" fontAlgn="base" hangingPunct="0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+mn-lt"/>
          <a:ea typeface="+mn-ea"/>
          <a:cs typeface="+mn-cs"/>
          <a:sym typeface="Verdana Bold" panose="020B0804030504040204" pitchFamily="34" charset="0"/>
        </a:defRPr>
      </a:lvl2pPr>
      <a:lvl3pPr marL="1611313" indent="-330200" algn="l" rtl="0" eaLnBrk="0" fontAlgn="base" hangingPunct="0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panose="020B0604030504040204" pitchFamily="34" charset="0"/>
        </a:defRPr>
      </a:lvl3pPr>
      <a:lvl4pPr marL="2262188" indent="-330200" algn="l" rtl="0" eaLnBrk="0" fontAlgn="base" hangingPunct="0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panose="020B0604030504040204" pitchFamily="34" charset="0"/>
        </a:defRPr>
      </a:lvl4pPr>
      <a:lvl5pPr marL="2911475" indent="-330200" algn="l" rtl="0" eaLnBrk="0" fontAlgn="base" hangingPunct="0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panose="020B0604030504040204" pitchFamily="34" charset="0"/>
        </a:defRPr>
      </a:lvl5pPr>
      <a:lvl6pPr marL="3368675" indent="-330200" algn="l" rtl="0" fontAlgn="base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charset="0"/>
        </a:defRPr>
      </a:lvl6pPr>
      <a:lvl7pPr marL="3825875" indent="-330200" algn="l" rtl="0" fontAlgn="base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charset="0"/>
        </a:defRPr>
      </a:lvl7pPr>
      <a:lvl8pPr marL="4283075" indent="-330200" algn="l" rtl="0" fontAlgn="base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charset="0"/>
        </a:defRPr>
      </a:lvl8pPr>
      <a:lvl9pPr marL="4740275" indent="-330200" algn="l" rtl="0" fontAlgn="base">
        <a:spcBef>
          <a:spcPts val="400"/>
        </a:spcBef>
        <a:spcAft>
          <a:spcPct val="0"/>
        </a:spcAft>
        <a:buSzPct val="100000"/>
        <a:buChar char="•"/>
        <a:defRPr sz="1400">
          <a:solidFill>
            <a:srgbClr val="535353"/>
          </a:solidFill>
          <a:latin typeface="Verdana" charset="0"/>
          <a:ea typeface="Heiti SC Light" charset="-122"/>
          <a:cs typeface="Heiti SC Light" charset="-122"/>
          <a:sym typeface="Verdan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9pPr>
          </a:lstStyle>
          <a:p>
            <a:pPr eaLnBrk="1" hangingPunct="1"/>
            <a:fld id="{95AE7275-1075-42AA-9968-50BE37E13246}" type="slidenum">
              <a:rPr lang="en-US" altLang="en-US" sz="800">
                <a:solidFill>
                  <a:srgbClr val="808080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pPr eaLnBrk="1" hangingPunct="1"/>
              <a:t>1</a:t>
            </a:fld>
            <a:endParaRPr lang="en-US" altLang="en-US" sz="800">
              <a:solidFill>
                <a:srgbClr val="808080"/>
              </a:solidFill>
              <a:latin typeface="Verdana Bold" panose="020B0804030504040204" pitchFamily="34" charset="0"/>
              <a:sym typeface="Verdana Bold" panose="020B0804030504040204" pitchFamily="34" charset="0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57480"/>
          <a:lstStyle/>
          <a:p>
            <a:pPr indent="0" eaLnBrk="1" hangingPunct="1"/>
            <a:r>
              <a:rPr lang="en-US" altLang="en-US" dirty="0" smtClean="0">
                <a:solidFill>
                  <a:srgbClr val="878787"/>
                </a:solidFill>
              </a:rPr>
              <a:t>PDF Days Europe 2017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57480"/>
          <a:lstStyle/>
          <a:p>
            <a:pPr marL="0" indent="0" eaLnBrk="1" hangingPunct="1">
              <a:buFontTx/>
              <a:buNone/>
            </a:pPr>
            <a:endParaRPr lang="en-US" altLang="en-US" sz="3300" dirty="0" smtClean="0"/>
          </a:p>
          <a:p>
            <a:pPr marL="0" indent="0" eaLnBrk="1" hangingPunct="1">
              <a:buFontTx/>
              <a:buNone/>
            </a:pPr>
            <a:endParaRPr lang="en-US" altLang="en-US" sz="3300" dirty="0" smtClean="0"/>
          </a:p>
          <a:p>
            <a:pPr marL="0" indent="0" algn="ctr" eaLnBrk="1" hangingPunct="1">
              <a:buFontTx/>
              <a:buNone/>
            </a:pPr>
            <a:r>
              <a:rPr lang="en-US" altLang="en-US" sz="3300" dirty="0" smtClean="0"/>
              <a:t>What the PDF Association Does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3300" dirty="0" smtClean="0"/>
              <a:t>And What the Future Holds</a:t>
            </a:r>
            <a:endParaRPr lang="en-US" altLang="en-US" sz="3100" dirty="0" smtClean="0"/>
          </a:p>
          <a:p>
            <a:pPr marL="0" indent="0" eaLnBrk="1" hangingPunct="1">
              <a:buFontTx/>
              <a:buNone/>
            </a:pPr>
            <a:endParaRPr lang="en-US" altLang="en-US" dirty="0" smtClean="0"/>
          </a:p>
          <a:p>
            <a:pPr marL="0" indent="0" eaLnBrk="1" hangingPunct="1">
              <a:buFontTx/>
              <a:buNone/>
            </a:pPr>
            <a:r>
              <a:rPr lang="en-US" altLang="en-US" sz="1600" dirty="0" smtClean="0"/>
              <a:t>Matt Kuznicki</a:t>
            </a:r>
            <a:br>
              <a:rPr lang="en-US" altLang="en-US" sz="1600" dirty="0" smtClean="0"/>
            </a:br>
            <a:r>
              <a:rPr lang="en-US" altLang="en-US" sz="1600" dirty="0" smtClean="0"/>
              <a:t>Chairman of the PDF Association</a:t>
            </a:r>
            <a:br>
              <a:rPr lang="en-US" altLang="en-US" sz="1600" dirty="0" smtClean="0"/>
            </a:br>
            <a:r>
              <a:rPr lang="en-US" altLang="en-US" sz="1600" dirty="0" smtClean="0"/>
              <a:t>Chief Technical Officer - Datalogics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064500" y="6534150"/>
            <a:ext cx="3095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A61D6F6E-E35D-4AB6-B63A-B953A508E4ED}" type="slidenum">
              <a:rPr lang="en-US" altLang="en-US" sz="800">
                <a:solidFill>
                  <a:srgbClr val="808080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pPr algn="ctr" eaLnBrk="1" hangingPunct="1"/>
              <a:t>1</a:t>
            </a:fld>
            <a:endParaRPr lang="en-US" altLang="en-US" sz="800">
              <a:solidFill>
                <a:srgbClr val="808080"/>
              </a:solidFill>
              <a:latin typeface="Verdana Bold" panose="020B0804030504040204" pitchFamily="34" charset="0"/>
              <a:sym typeface="Verdana Bold" panose="020B08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Resources For </a:t>
            </a:r>
            <a:r>
              <a:rPr lang="en-US" dirty="0"/>
              <a:t>PDF </a:t>
            </a:r>
            <a:r>
              <a:rPr lang="en-US" dirty="0" smtClean="0"/>
              <a:t>Implementers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The PDF Association provides a variety of resources:</a:t>
            </a:r>
          </a:p>
          <a:p>
            <a:r>
              <a:rPr lang="en-US" dirty="0" smtClean="0"/>
              <a:t>PDF competence centers – expert forums for discussing questions about PDF</a:t>
            </a:r>
          </a:p>
          <a:p>
            <a:r>
              <a:rPr lang="en-US" dirty="0" smtClean="0"/>
              <a:t>Best practices guides – guidance from experts for users, implementers and evaluators of PDF solutions</a:t>
            </a:r>
          </a:p>
          <a:p>
            <a:r>
              <a:rPr lang="en-US" dirty="0" smtClean="0"/>
              <a:t>Reference suites – vendor-neutral test and verification suites for PDF solution evaluation</a:t>
            </a:r>
          </a:p>
          <a:p>
            <a:r>
              <a:rPr lang="en-US" dirty="0" smtClean="0"/>
              <a:t>Technical and application notes – clarifications and updates to how the standards should be / are interpreted by the community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8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Collaboration and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The PDF Association works with industry and trade groups to provide information and thought leadership:</a:t>
            </a:r>
          </a:p>
          <a:p>
            <a:r>
              <a:rPr lang="en-US" dirty="0" smtClean="0"/>
              <a:t>Liaisons with 21 groups in many areas:</a:t>
            </a:r>
          </a:p>
          <a:p>
            <a:pPr lvl="1"/>
            <a:r>
              <a:rPr lang="en-US" dirty="0" smtClean="0"/>
              <a:t>Content and document management</a:t>
            </a:r>
          </a:p>
          <a:p>
            <a:pPr lvl="1"/>
            <a:r>
              <a:rPr lang="en-US" dirty="0" smtClean="0"/>
              <a:t>Electronic information transfer standards</a:t>
            </a:r>
          </a:p>
          <a:p>
            <a:pPr lvl="1"/>
            <a:r>
              <a:rPr lang="en-US" dirty="0" smtClean="0"/>
              <a:t>Information and records management</a:t>
            </a:r>
          </a:p>
          <a:p>
            <a:pPr lvl="1"/>
            <a:r>
              <a:rPr lang="en-US" dirty="0" smtClean="0"/>
              <a:t>Archives, libraries and digital preservation</a:t>
            </a:r>
          </a:p>
          <a:p>
            <a:pPr lvl="1"/>
            <a:r>
              <a:rPr lang="en-US" dirty="0" smtClean="0"/>
              <a:t>Graphic arts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endParaRPr lang="en-US" dirty="0"/>
          </a:p>
          <a:p>
            <a:r>
              <a:rPr lang="en-US" dirty="0" smtClean="0"/>
              <a:t>Speaking engagements at liaison events</a:t>
            </a:r>
          </a:p>
          <a:p>
            <a:pPr lvl="1"/>
            <a:r>
              <a:rPr lang="en-US" dirty="0" smtClean="0"/>
              <a:t>Partner members are eligible to be recommended as speakers for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661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Advocacy and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As PDF Association members, we understand the value that PDF brings – we seek to help others learn about this through:</a:t>
            </a:r>
          </a:p>
          <a:p>
            <a:r>
              <a:rPr lang="en-US" dirty="0" smtClean="0"/>
              <a:t>Marketing materials and white papers</a:t>
            </a:r>
          </a:p>
          <a:p>
            <a:r>
              <a:rPr lang="en-US" dirty="0" smtClean="0"/>
              <a:t>Industry articles and thought leadership pieces</a:t>
            </a:r>
          </a:p>
          <a:p>
            <a:r>
              <a:rPr lang="en-US" dirty="0" smtClean="0"/>
              <a:t>Government and trade advocacy</a:t>
            </a:r>
          </a:p>
          <a:p>
            <a:r>
              <a:rPr lang="en-US" dirty="0" smtClean="0"/>
              <a:t>PDF Association website</a:t>
            </a:r>
          </a:p>
          <a:p>
            <a:r>
              <a:rPr lang="en-US" dirty="0" smtClean="0"/>
              <a:t>Public relations efforts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45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Association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A one-stop information and PDF solutions platform for our membership:</a:t>
            </a:r>
          </a:p>
          <a:p>
            <a:r>
              <a:rPr lang="en-US" dirty="0" smtClean="0"/>
              <a:t>PDF industry news and articles </a:t>
            </a:r>
          </a:p>
          <a:p>
            <a:r>
              <a:rPr lang="en-US" dirty="0" smtClean="0"/>
              <a:t>Member company information</a:t>
            </a:r>
          </a:p>
          <a:p>
            <a:r>
              <a:rPr lang="en-US" dirty="0" smtClean="0"/>
              <a:t>Member product overviews and information</a:t>
            </a:r>
          </a:p>
          <a:p>
            <a:r>
              <a:rPr lang="en-US" dirty="0" smtClean="0"/>
              <a:t>Hosted white papers and product information</a:t>
            </a:r>
          </a:p>
          <a:p>
            <a:r>
              <a:rPr lang="en-US" dirty="0" smtClean="0"/>
              <a:t>Webinars and presentation videos</a:t>
            </a:r>
          </a:p>
          <a:p>
            <a:r>
              <a:rPr lang="en-US" dirty="0" smtClean="0"/>
              <a:t>Member event listings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409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Bringing </a:t>
            </a:r>
            <a:r>
              <a:rPr lang="en-US" dirty="0" smtClean="0"/>
              <a:t>Together </a:t>
            </a:r>
            <a:r>
              <a:rPr lang="en-US" dirty="0"/>
              <a:t>the PDF </a:t>
            </a: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The PDF Association provides ways for the PDF community to come together:</a:t>
            </a:r>
          </a:p>
          <a:p>
            <a:r>
              <a:rPr lang="en-US" dirty="0"/>
              <a:t>LinkedIn groups – question forums open to all PDF users regardless of </a:t>
            </a:r>
            <a:r>
              <a:rPr lang="en-US" dirty="0" smtClean="0"/>
              <a:t>affiliation</a:t>
            </a:r>
          </a:p>
          <a:p>
            <a:r>
              <a:rPr lang="en-US" dirty="0" smtClean="0"/>
              <a:t>PDF Association member country/region chapters</a:t>
            </a:r>
          </a:p>
          <a:p>
            <a:r>
              <a:rPr lang="en-US" dirty="0" smtClean="0"/>
              <a:t>PDF interoperability events</a:t>
            </a:r>
          </a:p>
          <a:p>
            <a:r>
              <a:rPr lang="en-US" dirty="0" smtClean="0"/>
              <a:t>PDF-focused events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dirty="0" smtClean="0"/>
              <a:t>We’re always looking for suggestions on other ways we can come together!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32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PDF Association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investment in standards and becoming the premier PDF Standards Development Organization</a:t>
            </a:r>
          </a:p>
          <a:p>
            <a:pPr lvl="1"/>
            <a:r>
              <a:rPr lang="en-US" dirty="0" smtClean="0"/>
              <a:t>Through continuing to evolve PDF and the PDF subset standards </a:t>
            </a:r>
          </a:p>
          <a:p>
            <a:pPr lvl="1"/>
            <a:r>
              <a:rPr lang="en-US" dirty="0" smtClean="0"/>
              <a:t>Through ongoing work on the Next Generation of PDF and the future of PDF</a:t>
            </a:r>
          </a:p>
          <a:p>
            <a:r>
              <a:rPr lang="en-US" dirty="0" smtClean="0"/>
              <a:t>Increasing investment in marketing PDF as a business document solution ecosystem</a:t>
            </a:r>
          </a:p>
          <a:p>
            <a:pPr lvl="1"/>
            <a:r>
              <a:rPr lang="en-US" dirty="0" smtClean="0"/>
              <a:t>Increasing advocacy for PDF to industry, trade and government organizations</a:t>
            </a:r>
          </a:p>
          <a:p>
            <a:pPr lvl="1"/>
            <a:r>
              <a:rPr lang="en-US" dirty="0" smtClean="0"/>
              <a:t>Increasing awareness of PDF’s strengths vs. other formats and technologies</a:t>
            </a:r>
          </a:p>
          <a:p>
            <a:r>
              <a:rPr lang="en-US" dirty="0" smtClean="0"/>
              <a:t>Continuing to provide opportunities for members to come together for collaboration and cooperation</a:t>
            </a:r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99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your ideas and </a:t>
            </a:r>
            <a:r>
              <a:rPr lang="en-US" dirty="0" smtClean="0"/>
              <a:t>proposals</a:t>
            </a:r>
            <a:endParaRPr lang="en-US" dirty="0"/>
          </a:p>
          <a:p>
            <a:pPr lvl="1"/>
            <a:r>
              <a:rPr lang="en-US" dirty="0"/>
              <a:t>Working groups, best practices, etc. spring from interested groups of volunteers</a:t>
            </a:r>
          </a:p>
          <a:p>
            <a:pPr lvl="1"/>
            <a:r>
              <a:rPr lang="en-US" dirty="0"/>
              <a:t>The employees and board use your input to guide our activities and mission</a:t>
            </a:r>
          </a:p>
          <a:p>
            <a:r>
              <a:rPr lang="en-US" dirty="0" smtClean="0"/>
              <a:t>You and your </a:t>
            </a:r>
            <a:r>
              <a:rPr lang="en-US" dirty="0"/>
              <a:t>company can volunteer to </a:t>
            </a:r>
            <a:r>
              <a:rPr lang="en-US" dirty="0" smtClean="0"/>
              <a:t>help</a:t>
            </a:r>
            <a:endParaRPr lang="en-US" dirty="0"/>
          </a:p>
          <a:p>
            <a:pPr lvl="1"/>
            <a:r>
              <a:rPr lang="en-US" dirty="0"/>
              <a:t>Writing guides, white papers, case studies, etc.</a:t>
            </a:r>
          </a:p>
          <a:p>
            <a:pPr lvl="1"/>
            <a:r>
              <a:rPr lang="en-US" dirty="0"/>
              <a:t>Translating existing documents to reach new audiences</a:t>
            </a:r>
          </a:p>
          <a:p>
            <a:pPr lvl="1"/>
            <a:r>
              <a:rPr lang="en-US" dirty="0"/>
              <a:t>Volunteer to join the board and help drive the Association activities (partner members)</a:t>
            </a:r>
          </a:p>
          <a:p>
            <a:r>
              <a:rPr lang="en-US" dirty="0"/>
              <a:t>Bring your knowledge and insight</a:t>
            </a:r>
          </a:p>
          <a:p>
            <a:pPr lvl="1"/>
            <a:r>
              <a:rPr lang="en-US" dirty="0"/>
              <a:t>You have key knowledge that can help us understand how to promote the whole PDF ecosystem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788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Keep </a:t>
            </a:r>
            <a:r>
              <a:rPr lang="en-US" dirty="0"/>
              <a:t>in touch with us - let us know how we're doing</a:t>
            </a:r>
          </a:p>
          <a:p>
            <a:pPr lvl="1"/>
            <a:r>
              <a:rPr lang="en-US" dirty="0"/>
              <a:t>We exist in service of our members - so let us know what helps you!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73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dirty="0" smtClean="0"/>
              <a:t>Starting from a small collection of PDF/A practitioners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 smtClean="0"/>
              <a:t>The PDF Association has grown to be a worldwide association of PDF users and implementers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 smtClean="0"/>
              <a:t>Bringing together the best minds in the field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 smtClean="0"/>
              <a:t>Advancing the use of PDF throughout business, throughout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409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9pPr>
          </a:lstStyle>
          <a:p>
            <a:pPr eaLnBrk="1" hangingPunct="1"/>
            <a:fld id="{0F813D0B-BA21-49B3-9D2A-83C1539A3C80}" type="slidenum">
              <a:rPr lang="en-US" altLang="en-US" sz="800">
                <a:solidFill>
                  <a:srgbClr val="808080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pPr eaLnBrk="1" hangingPunct="1"/>
              <a:t>19</a:t>
            </a:fld>
            <a:endParaRPr lang="en-US" altLang="en-US" sz="800">
              <a:solidFill>
                <a:srgbClr val="808080"/>
              </a:solidFill>
              <a:latin typeface="Verdana Bold" panose="020B0804030504040204" pitchFamily="34" charset="0"/>
              <a:sym typeface="Verdana Bold" panose="020B0804030504040204" pitchFamily="34" charset="0"/>
            </a:endParaRP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57480"/>
          <a:lstStyle/>
          <a:p>
            <a:pPr indent="0" eaLnBrk="1" hangingPunct="1"/>
            <a:r>
              <a:rPr lang="en-US" altLang="en-US" smtClean="0">
                <a:solidFill>
                  <a:srgbClr val="878787"/>
                </a:solidFill>
              </a:rPr>
              <a:t>PDF Days Europe 2017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49400" y="1219200"/>
            <a:ext cx="7480300" cy="5638800"/>
          </a:xfrm>
        </p:spPr>
        <p:txBody>
          <a:bodyPr rIns="157480"/>
          <a:lstStyle/>
          <a:p>
            <a:pPr marL="0" indent="0" eaLnBrk="1" hangingPunct="1">
              <a:buFontTx/>
              <a:buNone/>
            </a:pPr>
            <a:endParaRPr lang="en-US" altLang="en-US" sz="2400" dirty="0" smtClean="0"/>
          </a:p>
          <a:p>
            <a:pPr marL="0" indent="0" eaLnBrk="1" hangingPunct="1">
              <a:buFontTx/>
              <a:buNone/>
            </a:pPr>
            <a:endParaRPr lang="en-US" altLang="en-US" sz="2400" dirty="0" smtClean="0"/>
          </a:p>
          <a:p>
            <a:pPr marL="0" indent="0" eaLnBrk="1" hangingPunct="1">
              <a:buFontTx/>
              <a:buNone/>
            </a:pPr>
            <a:endParaRPr lang="en-US" altLang="en-US" sz="2400" dirty="0" smtClean="0"/>
          </a:p>
          <a:p>
            <a:pPr marL="0" indent="0" eaLnBrk="1" hangingPunct="1">
              <a:buFontTx/>
              <a:buNone/>
            </a:pPr>
            <a:r>
              <a:rPr lang="en-US" altLang="en-US" sz="5900" dirty="0" smtClean="0"/>
              <a:t>Thank you!</a:t>
            </a:r>
            <a:r>
              <a:rPr lang="en-US" altLang="en-US" sz="3800" dirty="0" smtClean="0"/>
              <a:t> </a:t>
            </a:r>
            <a:r>
              <a:rPr lang="en-US" altLang="en-US" sz="1700" dirty="0" smtClean="0"/>
              <a:t>Any questions?</a:t>
            </a:r>
            <a:endParaRPr lang="en-US" altLang="en-US" sz="2400" dirty="0" smtClean="0"/>
          </a:p>
          <a:p>
            <a:pPr marL="0" indent="0" eaLnBrk="1" hangingPunct="1">
              <a:buFontTx/>
              <a:buNone/>
            </a:pPr>
            <a:endParaRPr lang="en-US" altLang="en-US" dirty="0" smtClean="0"/>
          </a:p>
          <a:p>
            <a:pPr marL="0" indent="0" eaLnBrk="1" hangingPunct="1">
              <a:buFontTx/>
              <a:buNone/>
            </a:pPr>
            <a:r>
              <a:rPr lang="en-US" altLang="en-US" dirty="0" smtClean="0">
                <a:latin typeface="Verdana" panose="020B0604030504040204" pitchFamily="34" charset="0"/>
                <a:sym typeface="Verdana" panose="020B0604030504040204" pitchFamily="34" charset="0"/>
              </a:rPr>
              <a:t>Get in touch:  matt.kuznicki@pdfa.org</a:t>
            </a:r>
            <a: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  <a:t/>
            </a:r>
            <a:b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sym typeface="Verdana" panose="020B0604030504040204" pitchFamily="34" charset="0"/>
              </a:rPr>
              <a:t>Web site:   </a:t>
            </a:r>
            <a: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  <a:t>	</a:t>
            </a:r>
            <a:r>
              <a:rPr lang="en-US" altLang="en-US" dirty="0" smtClean="0">
                <a:latin typeface="Verdana" panose="020B0604030504040204" pitchFamily="34" charset="0"/>
                <a:sym typeface="Verdana" panose="020B0604030504040204" pitchFamily="34" charset="0"/>
              </a:rPr>
              <a:t>www.pdfa.org</a:t>
            </a:r>
            <a: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  <a:t/>
            </a:r>
            <a:b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sym typeface="Verdana" panose="020B0604030504040204" pitchFamily="34" charset="0"/>
              </a:rPr>
              <a:t>Twitter:   </a:t>
            </a:r>
            <a: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  <a:t>	</a:t>
            </a:r>
            <a:r>
              <a:rPr lang="en-US" altLang="en-US" dirty="0" err="1" smtClean="0">
                <a:latin typeface="Verdana" panose="020B0604030504040204" pitchFamily="34" charset="0"/>
                <a:sym typeface="Verdana" panose="020B0604030504040204" pitchFamily="34" charset="0"/>
              </a:rPr>
              <a:t>PDFassocation</a:t>
            </a:r>
            <a: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  <a:t/>
            </a:r>
            <a:br>
              <a:rPr lang="en-US" altLang="en-US" dirty="0" smtClean="0">
                <a:latin typeface="Verdana" panose="020B0604030504040204" pitchFamily="34" charset="0"/>
                <a:ea typeface="Heiti SC Light" charset="-122"/>
                <a:sym typeface="Verdana" panose="020B0604030504040204" pitchFamily="34" charset="0"/>
              </a:rPr>
            </a:br>
            <a:endParaRPr lang="en-US" altLang="en-US" dirty="0" smtClean="0">
              <a:latin typeface="Verdana" panose="020B0604030504040204" pitchFamily="34" charset="0"/>
              <a:ea typeface="Heiti SC Light" charset="-122"/>
              <a:sym typeface="Verdana" panose="020B0604030504040204" pitchFamily="34" charset="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8064500" y="6534150"/>
            <a:ext cx="3095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panose="020B0604020202020204" pitchFamily="34" charset="0"/>
                <a:ea typeface="Heiti SC Light" charset="-122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EFD55C0A-59F9-4359-A6EB-62BE753C3D25}" type="slidenum">
              <a:rPr lang="en-US" altLang="en-US" sz="800">
                <a:solidFill>
                  <a:srgbClr val="808080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pPr algn="ctr" eaLnBrk="1" hangingPunct="1"/>
              <a:t>19</a:t>
            </a:fld>
            <a:endParaRPr lang="en-US" altLang="en-US" sz="800">
              <a:solidFill>
                <a:srgbClr val="808080"/>
              </a:solidFill>
              <a:latin typeface="Verdana Bold" panose="020B0804030504040204" pitchFamily="34" charset="0"/>
              <a:sym typeface="Verdana Bold" panose="020B08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PDF Association?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sz="2000" dirty="0" smtClean="0"/>
              <a:t>Our mission: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 algn="ctr">
              <a:buNone/>
            </a:pPr>
            <a:r>
              <a:rPr lang="en-US" sz="2000" dirty="0" smtClean="0"/>
              <a:t>To promote Open Standards-based electronic document implementations using PDF technology through education, expertise and shared experience for stakeholders worldwide.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869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PDF Association?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The PDF Association is made up of our membership:</a:t>
            </a:r>
          </a:p>
          <a:p>
            <a:r>
              <a:rPr lang="en-US" dirty="0" smtClean="0"/>
              <a:t>138 member companies across 25 </a:t>
            </a:r>
            <a:r>
              <a:rPr lang="en-US" dirty="0"/>
              <a:t>countries on 5 </a:t>
            </a:r>
            <a:r>
              <a:rPr lang="en-US" dirty="0" smtClean="0"/>
              <a:t>continents</a:t>
            </a:r>
          </a:p>
          <a:p>
            <a:r>
              <a:rPr lang="en-US" dirty="0" smtClean="0"/>
              <a:t>PDF software toolkit creators</a:t>
            </a:r>
          </a:p>
          <a:p>
            <a:r>
              <a:rPr lang="en-US" dirty="0" smtClean="0"/>
              <a:t>Software application writers</a:t>
            </a:r>
          </a:p>
          <a:p>
            <a:r>
              <a:rPr lang="en-US" dirty="0" smtClean="0"/>
              <a:t>Document creators and workflow designers</a:t>
            </a:r>
          </a:p>
          <a:p>
            <a:r>
              <a:rPr lang="en-US" dirty="0" smtClean="0"/>
              <a:t>Information managers</a:t>
            </a:r>
          </a:p>
          <a:p>
            <a:r>
              <a:rPr lang="en-US" dirty="0" smtClean="0"/>
              <a:t>Technical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879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PDF Association’s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PDF Association was founded in 2005 founding as ADDS (Association for Digital Document Standards)</a:t>
            </a:r>
          </a:p>
          <a:p>
            <a:r>
              <a:rPr lang="en-US" dirty="0" smtClean="0"/>
              <a:t>PDF/A technical practitioners from </a:t>
            </a:r>
            <a:r>
              <a:rPr lang="en-US" dirty="0"/>
              <a:t>6</a:t>
            </a:r>
            <a:r>
              <a:rPr lang="en-US" dirty="0" smtClean="0"/>
              <a:t> companies came together to discuss and refine PDF/A implementations</a:t>
            </a:r>
          </a:p>
          <a:p>
            <a:r>
              <a:rPr lang="en-US" dirty="0" smtClean="0"/>
              <a:t>Over time, became leading general technical PDF resource for practitioners</a:t>
            </a:r>
          </a:p>
          <a:p>
            <a:r>
              <a:rPr lang="en-US" dirty="0" smtClean="0"/>
              <a:t>Reached out to work with various industry organizations to advance the use of PDF</a:t>
            </a:r>
          </a:p>
          <a:p>
            <a:r>
              <a:rPr lang="en-US" dirty="0" smtClean="0"/>
              <a:t>First conference held in 2007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16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PDF Association’s History?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PDF Association was founded in 2005 founding as ADDS (Association for Digital Document Standards)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Today </a:t>
            </a:r>
            <a:r>
              <a:rPr lang="en-US" dirty="0"/>
              <a:t>the PDF Association remains the leading resource for PDF information and advocacy – while leading the future evolution of the file format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539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PDF Association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We serve the PDF community in many ways:</a:t>
            </a:r>
          </a:p>
          <a:p>
            <a:r>
              <a:rPr lang="en-US" dirty="0" smtClean="0"/>
              <a:t>Advancing PDF standards</a:t>
            </a:r>
          </a:p>
          <a:p>
            <a:r>
              <a:rPr lang="en-US" dirty="0" smtClean="0"/>
              <a:t>Providing technical resources for PDF implementers </a:t>
            </a:r>
          </a:p>
          <a:p>
            <a:r>
              <a:rPr lang="en-US" dirty="0" smtClean="0"/>
              <a:t>Collaborating with industry and trade associations to cooperate on meeting marketplace needs</a:t>
            </a:r>
          </a:p>
          <a:p>
            <a:r>
              <a:rPr lang="en-US" dirty="0" smtClean="0"/>
              <a:t>Marketing and advocacy of PDF as the leading technology to solve business document needs</a:t>
            </a:r>
          </a:p>
          <a:p>
            <a:r>
              <a:rPr lang="en-US" dirty="0" smtClean="0"/>
              <a:t>Bringing together the PDF implementer community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55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Advancing </a:t>
            </a:r>
            <a:r>
              <a:rPr lang="en-US" dirty="0" smtClean="0"/>
              <a:t>PDF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The PDF Association and our member companies actively advance PDF standards in several ways:</a:t>
            </a:r>
          </a:p>
          <a:p>
            <a:r>
              <a:rPr lang="en-US" dirty="0" smtClean="0"/>
              <a:t>Funding ISO project co-leadership role for PDF 2.0 and PDF/UA project leadership</a:t>
            </a:r>
          </a:p>
          <a:p>
            <a:r>
              <a:rPr lang="en-US" dirty="0" smtClean="0"/>
              <a:t>Participating in revising, updating and advancing the PDF standard and derivatives:</a:t>
            </a:r>
          </a:p>
          <a:p>
            <a:pPr lvl="1"/>
            <a:r>
              <a:rPr lang="en-US" dirty="0" smtClean="0"/>
              <a:t>PDF/A</a:t>
            </a:r>
          </a:p>
          <a:p>
            <a:pPr lvl="1"/>
            <a:r>
              <a:rPr lang="en-US" dirty="0" smtClean="0"/>
              <a:t>PDF/UA</a:t>
            </a:r>
          </a:p>
          <a:p>
            <a:pPr lvl="1"/>
            <a:r>
              <a:rPr lang="en-US" dirty="0" smtClean="0"/>
              <a:t>PDF/X</a:t>
            </a:r>
          </a:p>
          <a:p>
            <a:pPr lvl="1"/>
            <a:r>
              <a:rPr lang="en-US" dirty="0" smtClean="0"/>
              <a:t>PDF/E</a:t>
            </a:r>
          </a:p>
          <a:p>
            <a:pPr lvl="1"/>
            <a:r>
              <a:rPr lang="en-US" dirty="0" smtClean="0"/>
              <a:t>PDF/VT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88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Advancing PDF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PDF Association members also receive access to participate in the ISO standards process:</a:t>
            </a:r>
          </a:p>
          <a:p>
            <a:r>
              <a:rPr lang="en-US" dirty="0" smtClean="0"/>
              <a:t>Access to PDF standards drafts, working papers and committee reports</a:t>
            </a:r>
          </a:p>
          <a:p>
            <a:r>
              <a:rPr lang="en-US" dirty="0" smtClean="0"/>
              <a:t>A means to provide feedback on PDF standards to the ISO working groups</a:t>
            </a:r>
          </a:p>
          <a:p>
            <a:r>
              <a:rPr lang="en-US" dirty="0" smtClean="0"/>
              <a:t>Ability to register and attend ISO PDF standards meetings in-person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28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Association Technical 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The PDF Association also sponsors and hosts Technical Working Groups (TWGs) to incubate ideas and advance PDF</a:t>
            </a:r>
          </a:p>
          <a:p>
            <a:r>
              <a:rPr lang="en-US" dirty="0" smtClean="0"/>
              <a:t>Next generation PDF TWG</a:t>
            </a:r>
          </a:p>
          <a:p>
            <a:r>
              <a:rPr lang="en-US" dirty="0" smtClean="0"/>
              <a:t>PDF/raster TWG</a:t>
            </a:r>
            <a:endParaRPr lang="en-US" dirty="0"/>
          </a:p>
          <a:p>
            <a:r>
              <a:rPr lang="en-US" dirty="0" smtClean="0"/>
              <a:t>PDF Validation TWG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dirty="0" smtClean="0"/>
              <a:t>PDF Association members are welcome to propose new Technical Working Groups for proposing and refining suggestions for new features and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8E42-68BC-4289-BD62-8FEB322CD90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52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 copy">
  <a:themeElements>
    <a:clrScheme name="Leere Präsentation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 copy">
      <a:majorFont>
        <a:latin typeface="Verdana Bold"/>
        <a:ea typeface="Heiti SC Medium"/>
        <a:cs typeface="Heiti SC Medium"/>
      </a:majorFont>
      <a:minorFont>
        <a:latin typeface="Verdana Bold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Heiti SC Light" charset="-122"/>
            <a:cs typeface="Heiti SC Light" charset="-122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Heiti SC Light" charset="-122"/>
            <a:cs typeface="Heiti SC Light" charset="-122"/>
            <a:sym typeface="Arial" charset="0"/>
          </a:defRPr>
        </a:defPPr>
      </a:lstStyle>
    </a:lnDef>
  </a:objectDefaults>
  <a:extraClrSchemeLst>
    <a:extraClrScheme>
      <a:clrScheme name="Leere Präsentation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16919</TotalTime>
  <Pages>0</Pages>
  <Words>1364</Words>
  <Characters>0</Characters>
  <Application>Microsoft Office PowerPoint</Application>
  <PresentationFormat>On-screen Show (4:3)</PresentationFormat>
  <Lines>0</Lines>
  <Paragraphs>193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Heiti SC Light</vt:lpstr>
      <vt:lpstr>Heiti SC Medium</vt:lpstr>
      <vt:lpstr>Helvetica</vt:lpstr>
      <vt:lpstr>Verdana</vt:lpstr>
      <vt:lpstr>Verdana Bold</vt:lpstr>
      <vt:lpstr>ヒラギノ角ゴ Pro W3</vt:lpstr>
      <vt:lpstr>Leere Präsentation copy</vt:lpstr>
      <vt:lpstr>PDF Days Europe 2017</vt:lpstr>
      <vt:lpstr>What is the PDF Association?</vt:lpstr>
      <vt:lpstr>Who is the PDF Association?</vt:lpstr>
      <vt:lpstr>What’s the PDF Association’s History?</vt:lpstr>
      <vt:lpstr>What’s the PDF Association’s History?</vt:lpstr>
      <vt:lpstr>What Does the PDF Association Do?</vt:lpstr>
      <vt:lpstr>Advancing PDF Standards</vt:lpstr>
      <vt:lpstr>Advancing PDF Standards</vt:lpstr>
      <vt:lpstr>PDF Association Technical Working Groups</vt:lpstr>
      <vt:lpstr>Technical Resources For PDF Implementers</vt:lpstr>
      <vt:lpstr>Industry Collaboration and Cooperation</vt:lpstr>
      <vt:lpstr>PDF Advocacy and Marketing</vt:lpstr>
      <vt:lpstr>PDF Association Website</vt:lpstr>
      <vt:lpstr>Bringing Together the PDF Community</vt:lpstr>
      <vt:lpstr>Where is the PDF Association Going?</vt:lpstr>
      <vt:lpstr>How Can You Get Involved?</vt:lpstr>
      <vt:lpstr>How Can You Get Involved?</vt:lpstr>
      <vt:lpstr>To Summarize</vt:lpstr>
      <vt:lpstr>PDF Days Europe 2017</vt:lpstr>
    </vt:vector>
  </TitlesOfParts>
  <Manager/>
  <Company>PDF Association - www.pdfa.org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 Association - What it Does and What the Future Holds</dc:title>
  <dc:subject>Information about PDF Association membership benefits and community activities</dc:subject>
  <dc:creator>PDF Association - www.pdfa.org</dc:creator>
  <cp:keywords>PDF Association</cp:keywords>
  <dc:description/>
  <cp:lastModifiedBy>Kuznicki, Matthew</cp:lastModifiedBy>
  <cp:revision>72</cp:revision>
  <cp:lastPrinted>2017-05-03T15:33:52Z</cp:lastPrinted>
  <dcterms:modified xsi:type="dcterms:W3CDTF">2017-05-11T12:34:59Z</dcterms:modified>
  <cp:category/>
</cp:coreProperties>
</file>