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72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8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panose="020B0604020202020204" pitchFamily="34" charset="0"/>
        <a:ea typeface="Heiti SC Light" charset="-122"/>
        <a:cs typeface="+mn-cs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panose="020B0604020202020204" pitchFamily="34" charset="0"/>
        <a:ea typeface="Heiti SC Light" charset="-122"/>
        <a:cs typeface="+mn-cs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panose="020B0604020202020204" pitchFamily="34" charset="0"/>
        <a:ea typeface="Heiti SC Light" charset="-122"/>
        <a:cs typeface="+mn-cs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panose="020B0604020202020204" pitchFamily="34" charset="0"/>
        <a:ea typeface="Heiti SC Light" charset="-122"/>
        <a:cs typeface="+mn-cs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panose="020B0604020202020204" pitchFamily="34" charset="0"/>
        <a:ea typeface="Heiti SC Light" charset="-122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2200" kern="1200">
        <a:solidFill>
          <a:srgbClr val="000000"/>
        </a:solidFill>
        <a:latin typeface="Arial" panose="020B0604020202020204" pitchFamily="34" charset="0"/>
        <a:ea typeface="Heiti SC Light" charset="-122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2200" kern="1200">
        <a:solidFill>
          <a:srgbClr val="000000"/>
        </a:solidFill>
        <a:latin typeface="Arial" panose="020B0604020202020204" pitchFamily="34" charset="0"/>
        <a:ea typeface="Heiti SC Light" charset="-122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2200" kern="1200">
        <a:solidFill>
          <a:srgbClr val="000000"/>
        </a:solidFill>
        <a:latin typeface="Arial" panose="020B0604020202020204" pitchFamily="34" charset="0"/>
        <a:ea typeface="Heiti SC Light" charset="-122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2200" kern="1200">
        <a:solidFill>
          <a:srgbClr val="000000"/>
        </a:solidFill>
        <a:latin typeface="Arial" panose="020B0604020202020204" pitchFamily="34" charset="0"/>
        <a:ea typeface="Heiti SC Light" charset="-122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46"/>
  </p:normalViewPr>
  <p:slideViewPr>
    <p:cSldViewPr>
      <p:cViewPr varScale="1">
        <p:scale>
          <a:sx n="89" d="100"/>
          <a:sy n="89" d="100"/>
        </p:scale>
        <p:origin x="17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1097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sz="8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2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341B7-850C-45FF-BBF5-956D98368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6206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43989-2888-48E3-9336-2C1E4F1B68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42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448CA-3FC2-4ED0-9CCB-EB0D849A84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500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48615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3550" y="1219200"/>
            <a:ext cx="348615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495AD-3C9B-441D-82BF-B260857303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3764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0866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FA414-B162-486A-9A53-F5F3FE4C64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0498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B6BE7-4194-4258-B7CA-9203E368C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4064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57ABB3-8A76-4F34-AFE6-9CAFDB4C7E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0985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0"/>
            <a:ext cx="708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76200" rIns="116840" bIns="762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Verdana Bold" panose="020B0804030504040204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219200"/>
            <a:ext cx="71247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76200" rIns="116840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Verdana Bold" panose="020B080403050404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Verdana Bold" panose="020B080403050404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Verdana" panose="020B060403050404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Verdana" panose="020B060403050404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Verdana" panose="020B0604030504040204" pitchFamily="34" charset="0"/>
              </a:rPr>
              <a:t>Fifth level</a:t>
            </a:r>
          </a:p>
        </p:txBody>
      </p:sp>
      <p:sp>
        <p:nvSpPr>
          <p:cNvPr id="1028" name="Rectangle 3"/>
          <p:cNvSpPr>
            <a:spLocks/>
          </p:cNvSpPr>
          <p:nvPr/>
        </p:nvSpPr>
        <p:spPr bwMode="auto">
          <a:xfrm>
            <a:off x="1905000" y="6553200"/>
            <a:ext cx="59436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9688">
              <a:defRPr/>
            </a:pPr>
            <a:r>
              <a:rPr lang="en-US" sz="800" dirty="0">
                <a:solidFill>
                  <a:srgbClr val="808080"/>
                </a:solidFill>
                <a:latin typeface="Verdana" pitchFamily="34" charset="0"/>
                <a:sym typeface="Verdana" pitchFamily="34" charset="0"/>
              </a:rPr>
              <a:t>A PDF Association Presentation · © 2017 by PDF Association · www.pdfa.org</a:t>
            </a:r>
          </a:p>
        </p:txBody>
      </p:sp>
      <p:sp>
        <p:nvSpPr>
          <p:cNvPr id="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064500" y="6534150"/>
            <a:ext cx="30956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808080"/>
                </a:solidFill>
                <a:latin typeface="Verdana Bold" panose="020B0804030504040204" pitchFamily="34" charset="0"/>
                <a:sym typeface="Verdana Bold" panose="020B0804030504040204" pitchFamily="34" charset="0"/>
              </a:defRPr>
            </a:lvl1pPr>
          </a:lstStyle>
          <a:p>
            <a:fld id="{A3B87728-BA8E-45D4-BBB6-90C986F6D83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 flipH="1">
            <a:off x="0" y="990600"/>
            <a:ext cx="1600200" cy="0"/>
          </a:xfrm>
          <a:prstGeom prst="line">
            <a:avLst/>
          </a:prstGeom>
          <a:noFill/>
          <a:ln w="76200">
            <a:solidFill>
              <a:srgbClr val="A9A9A9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de-DE"/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 flipH="1">
            <a:off x="1743075" y="990600"/>
            <a:ext cx="7400925" cy="1588"/>
          </a:xfrm>
          <a:prstGeom prst="line">
            <a:avLst/>
          </a:prstGeom>
          <a:noFill/>
          <a:ln w="76200">
            <a:solidFill>
              <a:srgbClr val="DD262C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de-DE"/>
          </a:p>
        </p:txBody>
      </p:sp>
      <p:sp>
        <p:nvSpPr>
          <p:cNvPr id="1032" name="Rectangle 7"/>
          <p:cNvSpPr>
            <a:spLocks/>
          </p:cNvSpPr>
          <p:nvPr/>
        </p:nvSpPr>
        <p:spPr bwMode="auto">
          <a:xfrm>
            <a:off x="238125" y="1066800"/>
            <a:ext cx="102076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40" bIns="0">
            <a:spAutoFit/>
          </a:bodyPr>
          <a:lstStyle/>
          <a:p>
            <a:pPr marL="39688">
              <a:defRPr/>
            </a:pPr>
            <a:r>
              <a:rPr lang="en-US" sz="800">
                <a:solidFill>
                  <a:srgbClr val="A9A9A9"/>
                </a:solidFill>
                <a:latin typeface="Verdana Bold" charset="0"/>
                <a:sym typeface="Verdana Bold" charset="0"/>
              </a:rPr>
              <a:t>www.pdfa.org</a:t>
            </a:r>
          </a:p>
        </p:txBody>
      </p:sp>
      <p:pic>
        <p:nvPicPr>
          <p:cNvPr id="1033" name="Picture 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6324600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/>
          </p:cNvSpPr>
          <p:nvPr/>
        </p:nvSpPr>
        <p:spPr bwMode="auto">
          <a:xfrm>
            <a:off x="0" y="6553200"/>
            <a:ext cx="16764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9688" algn="ctr">
              <a:defRPr/>
            </a:pPr>
            <a:r>
              <a:rPr lang="en-US" sz="700" dirty="0">
                <a:solidFill>
                  <a:srgbClr val="808080"/>
                </a:solidFill>
                <a:latin typeface="Verdana" pitchFamily="34" charset="0"/>
                <a:sym typeface="Verdana" pitchFamily="34" charset="0"/>
              </a:rPr>
              <a:t>2017-05-15</a:t>
            </a:r>
          </a:p>
        </p:txBody>
      </p:sp>
      <p:sp>
        <p:nvSpPr>
          <p:cNvPr id="1035" name="Rectangle 11"/>
          <p:cNvSpPr>
            <a:spLocks/>
          </p:cNvSpPr>
          <p:nvPr/>
        </p:nvSpPr>
        <p:spPr bwMode="auto">
          <a:xfrm>
            <a:off x="152400" y="5867400"/>
            <a:ext cx="189932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9688">
              <a:defRPr/>
            </a:pPr>
            <a:r>
              <a:rPr lang="en-US" sz="900" dirty="0">
                <a:solidFill>
                  <a:srgbClr val="535353"/>
                </a:solidFill>
                <a:latin typeface="Verdana" pitchFamily="34" charset="0"/>
                <a:sym typeface="Verdana" pitchFamily="34" charset="0"/>
              </a:rPr>
              <a:t>Adam Spencer, </a:t>
            </a:r>
            <a:br>
              <a:rPr lang="en-US" sz="900" dirty="0">
                <a:solidFill>
                  <a:srgbClr val="535353"/>
                </a:solidFill>
                <a:latin typeface="Verdana" pitchFamily="34" charset="0"/>
                <a:sym typeface="Verdana" pitchFamily="34" charset="0"/>
              </a:rPr>
            </a:br>
            <a:r>
              <a:rPr lang="en-US" sz="900" dirty="0">
                <a:solidFill>
                  <a:srgbClr val="535353"/>
                </a:solidFill>
                <a:latin typeface="Verdana" pitchFamily="34" charset="0"/>
                <a:sym typeface="Verdana" pitchFamily="34" charset="0"/>
              </a:rPr>
              <a:t>Head of Accessibility Services</a:t>
            </a:r>
          </a:p>
          <a:p>
            <a:pPr marL="39688">
              <a:defRPr/>
            </a:pPr>
            <a:r>
              <a:rPr lang="en-US" sz="900" dirty="0">
                <a:solidFill>
                  <a:srgbClr val="535353"/>
                </a:solidFill>
                <a:latin typeface="Verdana" pitchFamily="34" charset="0"/>
                <a:sym typeface="Verdana" pitchFamily="34" charset="0"/>
              </a:rPr>
              <a:t>Accessibil-IT Inc.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3" t="24998" r="6056" b="26834"/>
          <a:stretch>
            <a:fillRect/>
          </a:stretch>
        </p:blipFill>
        <p:spPr bwMode="auto">
          <a:xfrm>
            <a:off x="206375" y="228600"/>
            <a:ext cx="119538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7" name="Picture 23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152400" y="5313435"/>
            <a:ext cx="2254702" cy="5082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hf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>
          <a:solidFill>
            <a:srgbClr val="535353"/>
          </a:solidFill>
          <a:latin typeface="+mj-lt"/>
          <a:ea typeface="+mj-ea"/>
          <a:cs typeface="+mj-cs"/>
          <a:sym typeface="Verdana Bold" panose="020B0804030504040204" pitchFamily="34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  <a:sym typeface="Verdana Bold" panose="020B0804030504040204" pitchFamily="34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  <a:sym typeface="Verdana Bold" panose="020B0804030504040204" pitchFamily="34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  <a:sym typeface="Verdana Bold" panose="020B0804030504040204" pitchFamily="34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  <a:sym typeface="Verdana Bold" panose="020B0804030504040204" pitchFamily="34" charset="0"/>
        </a:defRPr>
      </a:lvl5pPr>
      <a:lvl6pPr marL="496888" algn="l" rtl="0" fontAlgn="base">
        <a:spcBef>
          <a:spcPct val="0"/>
        </a:spcBef>
        <a:spcAft>
          <a:spcPct val="0"/>
        </a:spcAft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  <a:sym typeface="Verdana Bold" charset="0"/>
        </a:defRPr>
      </a:lvl6pPr>
      <a:lvl7pPr marL="954088" algn="l" rtl="0" fontAlgn="base">
        <a:spcBef>
          <a:spcPct val="0"/>
        </a:spcBef>
        <a:spcAft>
          <a:spcPct val="0"/>
        </a:spcAft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  <a:sym typeface="Verdana Bold" charset="0"/>
        </a:defRPr>
      </a:lvl7pPr>
      <a:lvl8pPr marL="1411288" algn="l" rtl="0" fontAlgn="base">
        <a:spcBef>
          <a:spcPct val="0"/>
        </a:spcBef>
        <a:spcAft>
          <a:spcPct val="0"/>
        </a:spcAft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  <a:sym typeface="Verdana Bold" charset="0"/>
        </a:defRPr>
      </a:lvl8pPr>
      <a:lvl9pPr marL="1868488" algn="l" rtl="0" fontAlgn="base">
        <a:spcBef>
          <a:spcPct val="0"/>
        </a:spcBef>
        <a:spcAft>
          <a:spcPct val="0"/>
        </a:spcAft>
        <a:defRPr>
          <a:solidFill>
            <a:srgbClr val="535353"/>
          </a:solidFill>
          <a:latin typeface="Verdana Bold" charset="0"/>
          <a:ea typeface="Heiti SC Medium" charset="-122"/>
          <a:cs typeface="Heiti SC Medium" charset="-122"/>
          <a:sym typeface="Verdana Bold" charset="0"/>
        </a:defRPr>
      </a:lvl9pPr>
    </p:titleStyle>
    <p:bodyStyle>
      <a:lvl1pPr marL="539750" indent="-482600" algn="l" rtl="0" eaLnBrk="0" fontAlgn="base" hangingPunct="0">
        <a:spcBef>
          <a:spcPts val="1500"/>
        </a:spcBef>
        <a:spcAft>
          <a:spcPct val="0"/>
        </a:spcAft>
        <a:buSzPct val="100000"/>
        <a:buChar char="•"/>
        <a:defRPr sz="1600">
          <a:solidFill>
            <a:srgbClr val="535353"/>
          </a:solidFill>
          <a:latin typeface="+mn-lt"/>
          <a:ea typeface="+mn-ea"/>
          <a:cs typeface="+mn-cs"/>
          <a:sym typeface="Verdana Bold" panose="020B0804030504040204" pitchFamily="34" charset="0"/>
        </a:defRPr>
      </a:lvl1pPr>
      <a:lvl2pPr marL="1038225" indent="-406400" algn="l" rtl="0" eaLnBrk="0" fontAlgn="base" hangingPunct="0">
        <a:spcBef>
          <a:spcPts val="400"/>
        </a:spcBef>
        <a:spcAft>
          <a:spcPct val="0"/>
        </a:spcAft>
        <a:buSzPct val="100000"/>
        <a:buChar char="•"/>
        <a:defRPr sz="1400">
          <a:solidFill>
            <a:srgbClr val="535353"/>
          </a:solidFill>
          <a:latin typeface="+mn-lt"/>
          <a:ea typeface="+mn-ea"/>
          <a:cs typeface="+mn-cs"/>
          <a:sym typeface="Verdana Bold" panose="020B0804030504040204" pitchFamily="34" charset="0"/>
        </a:defRPr>
      </a:lvl2pPr>
      <a:lvl3pPr marL="1611313" indent="-330200" algn="l" rtl="0" eaLnBrk="0" fontAlgn="base" hangingPunct="0">
        <a:spcBef>
          <a:spcPts val="400"/>
        </a:spcBef>
        <a:spcAft>
          <a:spcPct val="0"/>
        </a:spcAft>
        <a:buSzPct val="100000"/>
        <a:buChar char="•"/>
        <a:defRPr sz="1400">
          <a:solidFill>
            <a:srgbClr val="535353"/>
          </a:solidFill>
          <a:latin typeface="Verdana" charset="0"/>
          <a:ea typeface="Heiti SC Light" charset="-122"/>
          <a:cs typeface="Heiti SC Light" charset="-122"/>
          <a:sym typeface="Verdana" panose="020B0604030504040204" pitchFamily="34" charset="0"/>
        </a:defRPr>
      </a:lvl3pPr>
      <a:lvl4pPr marL="2262188" indent="-330200" algn="l" rtl="0" eaLnBrk="0" fontAlgn="base" hangingPunct="0">
        <a:spcBef>
          <a:spcPts val="400"/>
        </a:spcBef>
        <a:spcAft>
          <a:spcPct val="0"/>
        </a:spcAft>
        <a:buSzPct val="100000"/>
        <a:buChar char="•"/>
        <a:defRPr sz="1400">
          <a:solidFill>
            <a:srgbClr val="535353"/>
          </a:solidFill>
          <a:latin typeface="Verdana" charset="0"/>
          <a:ea typeface="Heiti SC Light" charset="-122"/>
          <a:cs typeface="Heiti SC Light" charset="-122"/>
          <a:sym typeface="Verdana" panose="020B0604030504040204" pitchFamily="34" charset="0"/>
        </a:defRPr>
      </a:lvl4pPr>
      <a:lvl5pPr marL="2911475" indent="-330200" algn="l" rtl="0" eaLnBrk="0" fontAlgn="base" hangingPunct="0">
        <a:spcBef>
          <a:spcPts val="400"/>
        </a:spcBef>
        <a:spcAft>
          <a:spcPct val="0"/>
        </a:spcAft>
        <a:buSzPct val="100000"/>
        <a:buChar char="•"/>
        <a:defRPr sz="1400">
          <a:solidFill>
            <a:srgbClr val="535353"/>
          </a:solidFill>
          <a:latin typeface="Verdana" charset="0"/>
          <a:ea typeface="Heiti SC Light" charset="-122"/>
          <a:cs typeface="Heiti SC Light" charset="-122"/>
          <a:sym typeface="Verdana" panose="020B0604030504040204" pitchFamily="34" charset="0"/>
        </a:defRPr>
      </a:lvl5pPr>
      <a:lvl6pPr marL="3368675" indent="-330200" algn="l" rtl="0" fontAlgn="base">
        <a:spcBef>
          <a:spcPts val="400"/>
        </a:spcBef>
        <a:spcAft>
          <a:spcPct val="0"/>
        </a:spcAft>
        <a:buSzPct val="100000"/>
        <a:buChar char="•"/>
        <a:defRPr sz="1400">
          <a:solidFill>
            <a:srgbClr val="535353"/>
          </a:solidFill>
          <a:latin typeface="Verdana" charset="0"/>
          <a:ea typeface="Heiti SC Light" charset="-122"/>
          <a:cs typeface="Heiti SC Light" charset="-122"/>
          <a:sym typeface="Verdana" charset="0"/>
        </a:defRPr>
      </a:lvl6pPr>
      <a:lvl7pPr marL="3825875" indent="-330200" algn="l" rtl="0" fontAlgn="base">
        <a:spcBef>
          <a:spcPts val="400"/>
        </a:spcBef>
        <a:spcAft>
          <a:spcPct val="0"/>
        </a:spcAft>
        <a:buSzPct val="100000"/>
        <a:buChar char="•"/>
        <a:defRPr sz="1400">
          <a:solidFill>
            <a:srgbClr val="535353"/>
          </a:solidFill>
          <a:latin typeface="Verdana" charset="0"/>
          <a:ea typeface="Heiti SC Light" charset="-122"/>
          <a:cs typeface="Heiti SC Light" charset="-122"/>
          <a:sym typeface="Verdana" charset="0"/>
        </a:defRPr>
      </a:lvl7pPr>
      <a:lvl8pPr marL="4283075" indent="-330200" algn="l" rtl="0" fontAlgn="base">
        <a:spcBef>
          <a:spcPts val="400"/>
        </a:spcBef>
        <a:spcAft>
          <a:spcPct val="0"/>
        </a:spcAft>
        <a:buSzPct val="100000"/>
        <a:buChar char="•"/>
        <a:defRPr sz="1400">
          <a:solidFill>
            <a:srgbClr val="535353"/>
          </a:solidFill>
          <a:latin typeface="Verdana" charset="0"/>
          <a:ea typeface="Heiti SC Light" charset="-122"/>
          <a:cs typeface="Heiti SC Light" charset="-122"/>
          <a:sym typeface="Verdana" charset="0"/>
        </a:defRPr>
      </a:lvl8pPr>
      <a:lvl9pPr marL="4740275" indent="-330200" algn="l" rtl="0" fontAlgn="base">
        <a:spcBef>
          <a:spcPts val="400"/>
        </a:spcBef>
        <a:spcAft>
          <a:spcPct val="0"/>
        </a:spcAft>
        <a:buSzPct val="100000"/>
        <a:buChar char="•"/>
        <a:defRPr sz="1400">
          <a:solidFill>
            <a:srgbClr val="535353"/>
          </a:solidFill>
          <a:latin typeface="Verdana" charset="0"/>
          <a:ea typeface="Heiti SC Light" charset="-122"/>
          <a:cs typeface="Heiti SC Light" charset="-122"/>
          <a:sym typeface="Verdan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xes4.com/downloads/demo/" TargetMode="Externa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9pPr>
          </a:lstStyle>
          <a:p>
            <a:pPr eaLnBrk="1" hangingPunct="1"/>
            <a:fld id="{6F18E891-1BB5-4440-9840-7E3A0E380818}" type="slidenum">
              <a:rPr lang="en-US" altLang="en-US" sz="800">
                <a:solidFill>
                  <a:srgbClr val="808080"/>
                </a:solidFill>
                <a:latin typeface="Verdana Bold" panose="020B0804030504040204" pitchFamily="34" charset="0"/>
                <a:sym typeface="Verdana Bold" panose="020B0804030504040204" pitchFamily="34" charset="0"/>
              </a:rPr>
              <a:pPr eaLnBrk="1" hangingPunct="1"/>
              <a:t>1</a:t>
            </a:fld>
            <a:endParaRPr lang="en-US" altLang="en-US" sz="800">
              <a:solidFill>
                <a:srgbClr val="808080"/>
              </a:solidFill>
              <a:latin typeface="Verdana Bold" panose="020B0804030504040204" pitchFamily="34" charset="0"/>
              <a:sym typeface="Verdana Bold" panose="020B0804030504040204" pitchFamily="34" charset="0"/>
            </a:endParaRPr>
          </a:p>
        </p:txBody>
      </p:sp>
      <p:sp>
        <p:nvSpPr>
          <p:cNvPr id="205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57480"/>
          <a:lstStyle/>
          <a:p>
            <a:pPr indent="0" eaLnBrk="1" hangingPunct="1"/>
            <a:r>
              <a:rPr lang="en-US" altLang="en-US">
                <a:solidFill>
                  <a:srgbClr val="878787"/>
                </a:solidFill>
              </a:rPr>
              <a:t>PDF Days Europe 2017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57480"/>
          <a:lstStyle/>
          <a:p>
            <a:pPr marL="0" indent="0" eaLnBrk="1" hangingPunct="1">
              <a:buFontTx/>
              <a:buNone/>
            </a:pPr>
            <a:endParaRPr lang="en-US" altLang="en-US" sz="3300" dirty="0"/>
          </a:p>
          <a:p>
            <a:pPr marL="0" indent="0" eaLnBrk="1" hangingPunct="1">
              <a:buFontTx/>
              <a:buNone/>
            </a:pPr>
            <a:endParaRPr lang="en-US" altLang="en-US" sz="3300" dirty="0"/>
          </a:p>
          <a:p>
            <a:pPr marL="0" indent="0" eaLnBrk="1" hangingPunct="1">
              <a:buFontTx/>
              <a:buNone/>
            </a:pPr>
            <a:r>
              <a:rPr lang="en-US" altLang="en-US" sz="3300" dirty="0"/>
              <a:t>The Accessibility Game Changer</a:t>
            </a:r>
            <a:endParaRPr lang="en-US" altLang="en-US" sz="3100" dirty="0"/>
          </a:p>
          <a:p>
            <a:pPr marL="0" indent="0" eaLnBrk="1" hangingPunct="1">
              <a:buFontTx/>
              <a:buNone/>
            </a:pPr>
            <a:endParaRPr lang="en-US" altLang="en-US" dirty="0"/>
          </a:p>
          <a:p>
            <a:pPr marL="0" indent="0" eaLnBrk="1" hangingPunct="1">
              <a:buFontTx/>
              <a:buNone/>
            </a:pPr>
            <a:r>
              <a:rPr lang="en-US" altLang="en-US" dirty="0"/>
              <a:t>Adam Spencer</a:t>
            </a:r>
            <a:br>
              <a:rPr lang="en-US" altLang="en-US" dirty="0"/>
            </a:br>
            <a:r>
              <a:rPr lang="en-US" altLang="en-US" dirty="0"/>
              <a:t>Head of Accessibility Services – Accessibil-IT Inc.</a:t>
            </a:r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8064500" y="6534150"/>
            <a:ext cx="3095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9pPr>
          </a:lstStyle>
          <a:p>
            <a:pPr algn="ctr" eaLnBrk="1" hangingPunct="1"/>
            <a:fld id="{534EB12C-807F-4CB5-8B9D-4D7736A0D294}" type="slidenum">
              <a:rPr lang="en-US" altLang="en-US" sz="800">
                <a:solidFill>
                  <a:srgbClr val="808080"/>
                </a:solidFill>
                <a:latin typeface="Verdana Bold" panose="020B0804030504040204" pitchFamily="34" charset="0"/>
                <a:sym typeface="Verdana Bold" panose="020B0804030504040204" pitchFamily="34" charset="0"/>
              </a:rPr>
              <a:pPr algn="ctr" eaLnBrk="1" hangingPunct="1"/>
              <a:t>1</a:t>
            </a:fld>
            <a:endParaRPr lang="en-US" altLang="en-US" sz="800">
              <a:solidFill>
                <a:srgbClr val="808080"/>
              </a:solidFill>
              <a:latin typeface="Verdana Bold" panose="020B0804030504040204" pitchFamily="34" charset="0"/>
              <a:sym typeface="Verdana Bold" panose="020B08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246" y="1341080"/>
            <a:ext cx="2607474" cy="3935810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94" y="1314450"/>
            <a:ext cx="2732756" cy="1428750"/>
          </a:xfrm>
        </p:spPr>
        <p:txBody>
          <a:bodyPr>
            <a:normAutofit/>
          </a:bodyPr>
          <a:lstStyle/>
          <a:p>
            <a:r>
              <a:rPr lang="en-CA" sz="2100" dirty="0"/>
              <a:t>Table Sample 1</a:t>
            </a:r>
          </a:p>
        </p:txBody>
      </p:sp>
    </p:spTree>
    <p:extLst>
      <p:ext uri="{BB962C8B-B14F-4D97-AF65-F5344CB8AC3E}">
        <p14:creationId xmlns:p14="http://schemas.microsoft.com/office/powerpoint/2010/main" val="844214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782" y="1341080"/>
            <a:ext cx="3286402" cy="3935810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94" y="1314450"/>
            <a:ext cx="2732756" cy="1428750"/>
          </a:xfrm>
        </p:spPr>
        <p:txBody>
          <a:bodyPr>
            <a:normAutofit/>
          </a:bodyPr>
          <a:lstStyle/>
          <a:p>
            <a:r>
              <a:rPr lang="en-CA" sz="2100" dirty="0"/>
              <a:t>Table Sample 2</a:t>
            </a:r>
          </a:p>
        </p:txBody>
      </p:sp>
    </p:spTree>
    <p:extLst>
      <p:ext uri="{BB962C8B-B14F-4D97-AF65-F5344CB8AC3E}">
        <p14:creationId xmlns:p14="http://schemas.microsoft.com/office/powerpoint/2010/main" val="1509164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508" y="1684741"/>
            <a:ext cx="7470700" cy="3472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951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9pPr>
          </a:lstStyle>
          <a:p>
            <a:pPr eaLnBrk="1" hangingPunct="1"/>
            <a:fld id="{80E0C771-3F0B-41A0-B2C2-32793AADB695}" type="slidenum">
              <a:rPr lang="en-US" altLang="en-US" sz="800">
                <a:solidFill>
                  <a:srgbClr val="808080"/>
                </a:solidFill>
                <a:latin typeface="Verdana Bold" panose="020B0804030504040204" pitchFamily="34" charset="0"/>
                <a:sym typeface="Verdana Bold" panose="020B0804030504040204" pitchFamily="34" charset="0"/>
              </a:rPr>
              <a:pPr eaLnBrk="1" hangingPunct="1"/>
              <a:t>13</a:t>
            </a:fld>
            <a:endParaRPr lang="en-US" altLang="en-US" sz="800">
              <a:solidFill>
                <a:srgbClr val="808080"/>
              </a:solidFill>
              <a:latin typeface="Verdana Bold" panose="020B0804030504040204" pitchFamily="34" charset="0"/>
              <a:sym typeface="Verdana Bold" panose="020B0804030504040204" pitchFamily="34" charset="0"/>
            </a:endParaRPr>
          </a:p>
        </p:txBody>
      </p:sp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57480"/>
          <a:lstStyle/>
          <a:p>
            <a:pPr indent="0" eaLnBrk="1" hangingPunct="1"/>
            <a:r>
              <a:rPr lang="en-US" altLang="en-US">
                <a:solidFill>
                  <a:srgbClr val="878787"/>
                </a:solidFill>
              </a:rPr>
              <a:t>PDF Days Europe 2017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9400" y="1219200"/>
            <a:ext cx="7480300" cy="5638800"/>
          </a:xfrm>
        </p:spPr>
        <p:txBody>
          <a:bodyPr rIns="157480"/>
          <a:lstStyle/>
          <a:p>
            <a:pPr marL="0" indent="0" eaLnBrk="1" hangingPunct="1">
              <a:buFontTx/>
              <a:buNone/>
            </a:pPr>
            <a:endParaRPr lang="en-US" altLang="en-US" sz="2400" dirty="0"/>
          </a:p>
          <a:p>
            <a:pPr marL="0" indent="0" eaLnBrk="1" hangingPunct="1">
              <a:buFontTx/>
              <a:buNone/>
            </a:pPr>
            <a:endParaRPr lang="en-US" altLang="en-US" sz="2400" dirty="0"/>
          </a:p>
          <a:p>
            <a:pPr marL="0" indent="0" eaLnBrk="1" hangingPunct="1">
              <a:buFontTx/>
              <a:buNone/>
            </a:pPr>
            <a:endParaRPr lang="en-US" altLang="en-US" sz="2400" dirty="0"/>
          </a:p>
          <a:p>
            <a:pPr marL="0" indent="0" eaLnBrk="1" hangingPunct="1">
              <a:buFontTx/>
              <a:buNone/>
            </a:pPr>
            <a:r>
              <a:rPr lang="en-US" altLang="en-US" sz="5900" dirty="0"/>
              <a:t>Thank you!</a:t>
            </a:r>
            <a:r>
              <a:rPr lang="en-US" altLang="en-US" sz="3800" dirty="0"/>
              <a:t> </a:t>
            </a:r>
            <a:r>
              <a:rPr lang="en-US" altLang="en-US" sz="1700" dirty="0"/>
              <a:t>Any questions?</a:t>
            </a:r>
            <a:endParaRPr lang="en-US" altLang="en-US" sz="2400" dirty="0"/>
          </a:p>
          <a:p>
            <a:pPr marL="0" indent="0" eaLnBrk="1" hangingPunct="1">
              <a:buFontTx/>
              <a:buNone/>
            </a:pPr>
            <a:endParaRPr lang="en-US" altLang="en-US" dirty="0"/>
          </a:p>
          <a:p>
            <a:pPr marL="0" indent="0" eaLnBrk="1" hangingPunct="1">
              <a:buFontTx/>
              <a:buNone/>
            </a:pPr>
            <a:r>
              <a:rPr lang="en-US" altLang="en-US" dirty="0">
                <a:latin typeface="Verdana" panose="020B0604030504040204" pitchFamily="34" charset="0"/>
                <a:sym typeface="Verdana" panose="020B0604030504040204" pitchFamily="34" charset="0"/>
              </a:rPr>
              <a:t>Get in touch:   	aspencer@accessibilit.com</a:t>
            </a:r>
            <a:r>
              <a:rPr lang="en-US" altLang="en-US" dirty="0">
                <a:latin typeface="Verdana" panose="020B0604030504040204" pitchFamily="34" charset="0"/>
                <a:ea typeface="Heiti SC Light" charset="-122"/>
                <a:sym typeface="Verdana" panose="020B0604030504040204" pitchFamily="34" charset="0"/>
              </a:rPr>
              <a:t/>
            </a:r>
            <a:br>
              <a:rPr lang="en-US" altLang="en-US" dirty="0">
                <a:latin typeface="Verdana" panose="020B0604030504040204" pitchFamily="34" charset="0"/>
                <a:ea typeface="Heiti SC Light" charset="-122"/>
                <a:sym typeface="Verdana" panose="020B0604030504040204" pitchFamily="34" charset="0"/>
              </a:rPr>
            </a:br>
            <a:r>
              <a:rPr lang="en-US" altLang="en-US" dirty="0">
                <a:latin typeface="Verdana" panose="020B0604030504040204" pitchFamily="34" charset="0"/>
                <a:sym typeface="Verdana" panose="020B0604030504040204" pitchFamily="34" charset="0"/>
              </a:rPr>
              <a:t>Web site:   </a:t>
            </a:r>
            <a:r>
              <a:rPr lang="en-US" altLang="en-US" dirty="0">
                <a:latin typeface="Verdana" panose="020B0604030504040204" pitchFamily="34" charset="0"/>
                <a:ea typeface="Heiti SC Light" charset="-122"/>
                <a:sym typeface="Verdana" panose="020B0604030504040204" pitchFamily="34" charset="0"/>
              </a:rPr>
              <a:t>	</a:t>
            </a:r>
            <a:r>
              <a:rPr lang="en-US" altLang="en-US" dirty="0">
                <a:latin typeface="Verdana" panose="020B0604030504040204" pitchFamily="34" charset="0"/>
                <a:sym typeface="Verdana" panose="020B0604030504040204" pitchFamily="34" charset="0"/>
              </a:rPr>
              <a:t>www.accessibilit.com</a:t>
            </a:r>
            <a:r>
              <a:rPr lang="en-US" altLang="en-US" dirty="0">
                <a:latin typeface="Verdana" panose="020B0604030504040204" pitchFamily="34" charset="0"/>
                <a:ea typeface="Heiti SC Light" charset="-122"/>
                <a:sym typeface="Verdana" panose="020B0604030504040204" pitchFamily="34" charset="0"/>
              </a:rPr>
              <a:t/>
            </a:r>
            <a:br>
              <a:rPr lang="en-US" altLang="en-US" dirty="0">
                <a:latin typeface="Verdana" panose="020B0604030504040204" pitchFamily="34" charset="0"/>
                <a:ea typeface="Heiti SC Light" charset="-122"/>
                <a:sym typeface="Verdana" panose="020B0604030504040204" pitchFamily="34" charset="0"/>
              </a:rPr>
            </a:br>
            <a:r>
              <a:rPr lang="en-US" altLang="en-US" dirty="0">
                <a:latin typeface="Verdana" panose="020B0604030504040204" pitchFamily="34" charset="0"/>
                <a:sym typeface="Verdana" panose="020B0604030504040204" pitchFamily="34" charset="0"/>
              </a:rPr>
              <a:t>Twitter:   </a:t>
            </a:r>
            <a:r>
              <a:rPr lang="en-US" altLang="en-US" dirty="0">
                <a:latin typeface="Verdana" panose="020B0604030504040204" pitchFamily="34" charset="0"/>
                <a:ea typeface="Heiti SC Light" charset="-122"/>
                <a:sym typeface="Verdana" panose="020B0604030504040204" pitchFamily="34" charset="0"/>
              </a:rPr>
              <a:t>	</a:t>
            </a:r>
            <a:r>
              <a:rPr lang="en-US" altLang="en-US" dirty="0">
                <a:latin typeface="Verdana" panose="020B0604030504040204" pitchFamily="34" charset="0"/>
                <a:sym typeface="Verdana" panose="020B0604030504040204" pitchFamily="34" charset="0"/>
              </a:rPr>
              <a:t>@</a:t>
            </a:r>
            <a:r>
              <a:rPr lang="en-US" altLang="en-US" dirty="0" err="1">
                <a:latin typeface="Verdana" panose="020B0604030504040204" pitchFamily="34" charset="0"/>
                <a:sym typeface="Verdana" panose="020B0604030504040204" pitchFamily="34" charset="0"/>
              </a:rPr>
              <a:t>accessibilit</a:t>
            </a:r>
            <a:r>
              <a:rPr lang="en-US" altLang="en-US" dirty="0">
                <a:latin typeface="Verdana" panose="020B0604030504040204" pitchFamily="34" charset="0"/>
                <a:ea typeface="Heiti SC Light" charset="-122"/>
                <a:sym typeface="Verdana" panose="020B0604030504040204" pitchFamily="34" charset="0"/>
              </a:rPr>
              <a:t/>
            </a:r>
            <a:br>
              <a:rPr lang="en-US" altLang="en-US" dirty="0">
                <a:latin typeface="Verdana" panose="020B0604030504040204" pitchFamily="34" charset="0"/>
                <a:ea typeface="Heiti SC Light" charset="-122"/>
                <a:sym typeface="Verdana" panose="020B0604030504040204" pitchFamily="34" charset="0"/>
              </a:rPr>
            </a:br>
            <a:endParaRPr lang="en-US" altLang="en-US" dirty="0">
              <a:latin typeface="Verdana" panose="020B0604030504040204" pitchFamily="34" charset="0"/>
              <a:ea typeface="Heiti SC Light" charset="-122"/>
              <a:sym typeface="Verdana" panose="020B0604030504040204" pitchFamily="34" charset="0"/>
            </a:endParaRP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8064500" y="6534150"/>
            <a:ext cx="3095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panose="020B0604020202020204" pitchFamily="34" charset="0"/>
                <a:ea typeface="Heiti SC Light" charset="-122"/>
                <a:sym typeface="Arial" panose="020B0604020202020204" pitchFamily="34" charset="0"/>
              </a:defRPr>
            </a:lvl9pPr>
          </a:lstStyle>
          <a:p>
            <a:pPr algn="ctr" eaLnBrk="1" hangingPunct="1"/>
            <a:fld id="{90201EE2-C4A2-4AE5-A2B3-54272FDCD607}" type="slidenum">
              <a:rPr lang="en-US" altLang="en-US" sz="800">
                <a:solidFill>
                  <a:srgbClr val="808080"/>
                </a:solidFill>
                <a:latin typeface="Verdana Bold" panose="020B0804030504040204" pitchFamily="34" charset="0"/>
                <a:sym typeface="Verdana Bold" panose="020B0804030504040204" pitchFamily="34" charset="0"/>
              </a:rPr>
              <a:pPr algn="ctr" eaLnBrk="1" hangingPunct="1"/>
              <a:t>13</a:t>
            </a:fld>
            <a:endParaRPr lang="en-US" altLang="en-US" sz="800">
              <a:solidFill>
                <a:srgbClr val="808080"/>
              </a:solidFill>
              <a:latin typeface="Verdana Bold" panose="020B0804030504040204" pitchFamily="34" charset="0"/>
              <a:sym typeface="Verdana Bold" panose="020B08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246" y="1642508"/>
            <a:ext cx="5187475" cy="3332952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94" y="1314450"/>
            <a:ext cx="2732756" cy="1428750"/>
          </a:xfrm>
        </p:spPr>
        <p:txBody>
          <a:bodyPr>
            <a:normAutofit/>
          </a:bodyPr>
          <a:lstStyle/>
          <a:p>
            <a:r>
              <a:rPr lang="en-CA" sz="2100" dirty="0"/>
              <a:t>History of PDF Accessibility</a:t>
            </a:r>
          </a:p>
        </p:txBody>
      </p:sp>
    </p:spTree>
    <p:extLst>
      <p:ext uri="{BB962C8B-B14F-4D97-AF65-F5344CB8AC3E}">
        <p14:creationId xmlns:p14="http://schemas.microsoft.com/office/powerpoint/2010/main" val="2969266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73246" y="1740232"/>
            <a:ext cx="5187475" cy="313750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94" y="1314450"/>
            <a:ext cx="2732756" cy="1428750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100" dirty="0"/>
              <a:t>PDF/UA </a:t>
            </a:r>
            <a:br>
              <a:rPr lang="en-US" sz="2100" dirty="0"/>
            </a:br>
            <a:r>
              <a:rPr lang="en-US" sz="2100" dirty="0"/>
              <a:t>The Current Standard in PDF Accessibility</a:t>
            </a:r>
          </a:p>
        </p:txBody>
      </p:sp>
    </p:spTree>
    <p:extLst>
      <p:ext uri="{BB962C8B-B14F-4D97-AF65-F5344CB8AC3E}">
        <p14:creationId xmlns:p14="http://schemas.microsoft.com/office/powerpoint/2010/main" val="720533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121" y="1740232"/>
            <a:ext cx="4637723" cy="313750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94" y="1314450"/>
            <a:ext cx="2732756" cy="1428750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100" dirty="0"/>
              <a:t>PDF/UA </a:t>
            </a:r>
            <a:br>
              <a:rPr lang="en-US" sz="2100" dirty="0"/>
            </a:br>
            <a:r>
              <a:rPr lang="en-US" sz="2100" dirty="0"/>
              <a:t>What Challenges Remained?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2394" y="2857499"/>
            <a:ext cx="2937478" cy="2412207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000" dirty="0"/>
              <a:t>Developers</a:t>
            </a:r>
          </a:p>
          <a:p>
            <a:r>
              <a:rPr lang="en-US" sz="2000" dirty="0"/>
              <a:t>End Users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62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3473246" y="1341080"/>
            <a:ext cx="5187475" cy="3935810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94" y="1314450"/>
            <a:ext cx="2732756" cy="1428750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100" dirty="0"/>
              <a:t>You Spoke…</a:t>
            </a:r>
            <a:br>
              <a:rPr lang="en-US" sz="2100" dirty="0"/>
            </a:br>
            <a:r>
              <a:rPr lang="en-US" sz="2100" dirty="0"/>
              <a:t>We Listened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2394" y="2857499"/>
            <a:ext cx="2732756" cy="2412207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49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246" y="1383134"/>
            <a:ext cx="5187475" cy="3851700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94" y="1314450"/>
            <a:ext cx="2732756" cy="1428750"/>
          </a:xfrm>
        </p:spPr>
        <p:txBody>
          <a:bodyPr>
            <a:normAutofit fontScale="90000"/>
          </a:bodyPr>
          <a:lstStyle/>
          <a:p>
            <a:r>
              <a:rPr lang="en-CA" sz="2100" dirty="0"/>
              <a:t>Usability and Interoperability Is Priority Number 1</a:t>
            </a:r>
          </a:p>
        </p:txBody>
      </p:sp>
    </p:spTree>
    <p:extLst>
      <p:ext uri="{BB962C8B-B14F-4D97-AF65-F5344CB8AC3E}">
        <p14:creationId xmlns:p14="http://schemas.microsoft.com/office/powerpoint/2010/main" val="2320194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/>
              <a:t>The Old Way…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22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246" y="1817585"/>
            <a:ext cx="5187475" cy="298279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94" y="1314450"/>
            <a:ext cx="2732756" cy="1428750"/>
          </a:xfrm>
        </p:spPr>
        <p:txBody>
          <a:bodyPr>
            <a:normAutofit/>
          </a:bodyPr>
          <a:lstStyle/>
          <a:p>
            <a:r>
              <a:rPr lang="en-CA" sz="2100" dirty="0"/>
              <a:t>Charts</a:t>
            </a:r>
          </a:p>
        </p:txBody>
      </p:sp>
    </p:spTree>
    <p:extLst>
      <p:ext uri="{BB962C8B-B14F-4D97-AF65-F5344CB8AC3E}">
        <p14:creationId xmlns:p14="http://schemas.microsoft.com/office/powerpoint/2010/main" val="3300899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246" y="1577665"/>
            <a:ext cx="5187475" cy="3462639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94" y="1314450"/>
            <a:ext cx="2732756" cy="1428750"/>
          </a:xfrm>
        </p:spPr>
        <p:txBody>
          <a:bodyPr>
            <a:normAutofit/>
          </a:bodyPr>
          <a:lstStyle/>
          <a:p>
            <a:r>
              <a:rPr lang="en-CA" sz="2100" dirty="0"/>
              <a:t>Reflow</a:t>
            </a:r>
          </a:p>
        </p:txBody>
      </p:sp>
    </p:spTree>
    <p:extLst>
      <p:ext uri="{BB962C8B-B14F-4D97-AF65-F5344CB8AC3E}">
        <p14:creationId xmlns:p14="http://schemas.microsoft.com/office/powerpoint/2010/main" val="4152951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Leere Präsentation copy">
  <a:themeElements>
    <a:clrScheme name="Leere Präsentation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 copy">
      <a:majorFont>
        <a:latin typeface="Verdana Bold"/>
        <a:ea typeface="Heiti SC Medium"/>
        <a:cs typeface="Heiti SC Medium"/>
      </a:majorFont>
      <a:minorFont>
        <a:latin typeface="Verdana Bold"/>
        <a:ea typeface="Heiti SC Medium"/>
        <a:cs typeface="Heiti SC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Heiti SC Light" charset="-122"/>
            <a:cs typeface="Heiti SC Light" charset="-122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Heiti SC Light" charset="-122"/>
            <a:cs typeface="Heiti SC Light" charset="-122"/>
            <a:sym typeface="Arial" charset="0"/>
          </a:defRPr>
        </a:defPPr>
      </a:lstStyle>
    </a:lnDef>
  </a:objectDefaults>
  <a:extraClrSchemeLst>
    <a:extraClrScheme>
      <a:clrScheme name="Leere Präsentation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Pages>0</Pages>
  <Words>59</Words>
  <Characters>0</Characters>
  <Application>Microsoft Macintosh PowerPoint</Application>
  <PresentationFormat>On-screen Show (4:3)</PresentationFormat>
  <Lines>0</Lines>
  <Paragraphs>29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Heiti SC Light</vt:lpstr>
      <vt:lpstr>Heiti SC Medium</vt:lpstr>
      <vt:lpstr>Helvetica</vt:lpstr>
      <vt:lpstr>Verdana</vt:lpstr>
      <vt:lpstr>Verdana Bold</vt:lpstr>
      <vt:lpstr>ヒラギノ角ゴ Pro W3</vt:lpstr>
      <vt:lpstr>Leere Präsentation copy</vt:lpstr>
      <vt:lpstr>PDF Days Europe 2017</vt:lpstr>
      <vt:lpstr>History of PDF Accessibility</vt:lpstr>
      <vt:lpstr>PDF/UA  The Current Standard in PDF Accessibility</vt:lpstr>
      <vt:lpstr>PDF/UA  What Challenges Remained?</vt:lpstr>
      <vt:lpstr>You Spoke… We Listened</vt:lpstr>
      <vt:lpstr>Usability and Interoperability Is Priority Number 1</vt:lpstr>
      <vt:lpstr>The Old Way…</vt:lpstr>
      <vt:lpstr>Charts</vt:lpstr>
      <vt:lpstr>Reflow</vt:lpstr>
      <vt:lpstr>Table Sample 1</vt:lpstr>
      <vt:lpstr>Table Sample 2</vt:lpstr>
      <vt:lpstr>PowerPoint Presentation</vt:lpstr>
      <vt:lpstr>PDF Days Europe 2017</vt:lpstr>
    </vt:vector>
  </TitlesOfParts>
  <Manager/>
  <Company>PDF Association - www.pdfa.org</Company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 Game Changer - Next-Generation PDF (5-15-17)</dc:title>
  <dc:subject/>
  <dc:creator>Accessibil-IT Inc.</dc:creator>
  <cp:keywords>ISO standards, PDF standards, PDF/A, PDF/UA, PDF/VT, PDF/X, PDF/E</cp:keywords>
  <dc:description/>
  <cp:lastModifiedBy>PDF1 Association</cp:lastModifiedBy>
  <cp:revision>26</cp:revision>
  <dcterms:modified xsi:type="dcterms:W3CDTF">2017-05-15T10:42:45Z</dcterms:modified>
  <cp:category/>
</cp:coreProperties>
</file>