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71" r:id="rId2"/>
    <p:sldId id="288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56" r:id="rId20"/>
    <p:sldId id="257" r:id="rId21"/>
    <p:sldId id="258" r:id="rId22"/>
    <p:sldId id="259" r:id="rId23"/>
    <p:sldId id="260" r:id="rId24"/>
    <p:sldId id="261" r:id="rId25"/>
    <p:sldId id="270" r:id="rId26"/>
    <p:sldId id="262" r:id="rId27"/>
    <p:sldId id="268" r:id="rId28"/>
    <p:sldId id="263" r:id="rId29"/>
    <p:sldId id="269" r:id="rId30"/>
    <p:sldId id="264" r:id="rId31"/>
    <p:sldId id="265" r:id="rId32"/>
    <p:sldId id="266" r:id="rId33"/>
  </p:sldIdLst>
  <p:sldSz cx="9144000" cy="6858000" type="screen4x3"/>
  <p:notesSz cx="6858000" cy="9144000"/>
  <p:embeddedFontLst>
    <p:embeddedFont>
      <p:font typeface="Open Sans" panose="020B0606030504020204" pitchFamily="34" charset="0"/>
      <p:regular r:id="rId36"/>
      <p:bold r:id="rId37"/>
      <p:boldItalic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  <p:embeddedFont>
      <p:font typeface="Open Sans Condensed Light" panose="020B0306030504020204" pitchFamily="34" charset="0"/>
      <p:regular r:id="rId43"/>
    </p:embeddedFont>
    <p:embeddedFont>
      <p:font typeface="Verdana Bold" panose="020B0604020202020204" charset="0"/>
      <p:bold r:id="rId44"/>
    </p:embeddedFont>
    <p:embeddedFont>
      <p:font typeface="MS PGothic" panose="020B0600070205080204" pitchFamily="34" charset="-128"/>
      <p:regular r:id="rId45"/>
    </p:embeddedFont>
    <p:embeddedFont>
      <p:font typeface="Helvetica" panose="020B0604020202020204" pitchFamily="34" charset="0"/>
      <p:regular r:id="rId46"/>
      <p:bold r:id="rId47"/>
      <p:italic r:id="rId48"/>
      <p:boldItalic r:id="rId49"/>
    </p:embeddedFont>
    <p:embeddedFont>
      <p:font typeface="Arial Unicode MS" panose="020B0604020202020204" pitchFamily="34" charset="-128"/>
      <p:regular r:id="rId50"/>
    </p:embeddedFont>
    <p:embeddedFont>
      <p:font typeface="Open Sans Condensed" panose="020B0806030504020204" pitchFamily="34" charset="0"/>
      <p:bold r:id="rId51"/>
    </p:embeddedFont>
  </p:embeddedFontLst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200" kern="1200">
        <a:solidFill>
          <a:schemeClr val="bg1"/>
        </a:solidFill>
        <a:latin typeface="Arial" charset="0"/>
        <a:ea typeface="Heiti SC Medium" charset="0"/>
        <a:cs typeface="Heiti SC Medium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200" kern="1200">
        <a:solidFill>
          <a:schemeClr val="bg1"/>
        </a:solidFill>
        <a:latin typeface="Arial" charset="0"/>
        <a:ea typeface="Heiti SC Medium" charset="0"/>
        <a:cs typeface="Heiti SC Medium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200" kern="1200">
        <a:solidFill>
          <a:schemeClr val="bg1"/>
        </a:solidFill>
        <a:latin typeface="Arial" charset="0"/>
        <a:ea typeface="Heiti SC Medium" charset="0"/>
        <a:cs typeface="Heiti SC Medium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200" kern="1200">
        <a:solidFill>
          <a:schemeClr val="bg1"/>
        </a:solidFill>
        <a:latin typeface="Arial" charset="0"/>
        <a:ea typeface="Heiti SC Medium" charset="0"/>
        <a:cs typeface="Heiti SC Medium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200" kern="1200">
        <a:solidFill>
          <a:schemeClr val="bg1"/>
        </a:solidFill>
        <a:latin typeface="Arial" charset="0"/>
        <a:ea typeface="Heiti SC Medium" charset="0"/>
        <a:cs typeface="Heiti SC Medium" charset="0"/>
      </a:defRPr>
    </a:lvl5pPr>
    <a:lvl6pPr marL="2286000" algn="l" defTabSz="914400" rtl="0" eaLnBrk="1" latinLnBrk="0" hangingPunct="1">
      <a:defRPr sz="2200" kern="1200">
        <a:solidFill>
          <a:schemeClr val="bg1"/>
        </a:solidFill>
        <a:latin typeface="Arial" charset="0"/>
        <a:ea typeface="Heiti SC Medium" charset="0"/>
        <a:cs typeface="Heiti SC Medium" charset="0"/>
      </a:defRPr>
    </a:lvl6pPr>
    <a:lvl7pPr marL="2743200" algn="l" defTabSz="914400" rtl="0" eaLnBrk="1" latinLnBrk="0" hangingPunct="1">
      <a:defRPr sz="2200" kern="1200">
        <a:solidFill>
          <a:schemeClr val="bg1"/>
        </a:solidFill>
        <a:latin typeface="Arial" charset="0"/>
        <a:ea typeface="Heiti SC Medium" charset="0"/>
        <a:cs typeface="Heiti SC Medium" charset="0"/>
      </a:defRPr>
    </a:lvl7pPr>
    <a:lvl8pPr marL="3200400" algn="l" defTabSz="914400" rtl="0" eaLnBrk="1" latinLnBrk="0" hangingPunct="1">
      <a:defRPr sz="2200" kern="1200">
        <a:solidFill>
          <a:schemeClr val="bg1"/>
        </a:solidFill>
        <a:latin typeface="Arial" charset="0"/>
        <a:ea typeface="Heiti SC Medium" charset="0"/>
        <a:cs typeface="Heiti SC Medium" charset="0"/>
      </a:defRPr>
    </a:lvl8pPr>
    <a:lvl9pPr marL="3657600" algn="l" defTabSz="914400" rtl="0" eaLnBrk="1" latinLnBrk="0" hangingPunct="1">
      <a:defRPr sz="2200" kern="1200">
        <a:solidFill>
          <a:schemeClr val="bg1"/>
        </a:solidFill>
        <a:latin typeface="Arial" charset="0"/>
        <a:ea typeface="Heiti SC Medium" charset="0"/>
        <a:cs typeface="Heiti SC Medium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1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66E90EE9-A3D2-471F-B5A8-645440F60600}" type="datetimeFigureOut">
              <a:rPr lang="es-ES_tradnl" altLang="es-ES"/>
              <a:pPr>
                <a:defRPr/>
              </a:pPr>
              <a:t>20/04/2017</a:t>
            </a:fld>
            <a:endParaRPr lang="es-ES_tradnl" alt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200"/>
            </a:lvl1pPr>
          </a:lstStyle>
          <a:p>
            <a:fld id="{6D3E6CF4-D002-4446-8698-C4F72943AB5F}" type="slidenum">
              <a:rPr lang="es-ES_tradnl" altLang="es-ES"/>
              <a:pPr/>
              <a:t>‹Nr.›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888004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_tradnl" altLang="es-ES"/>
          </a:p>
        </p:txBody>
      </p:sp>
      <p:sp>
        <p:nvSpPr>
          <p:cNvPr id="205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x-none" altLang="x-none" noProof="0"/>
          </a:p>
        </p:txBody>
      </p:sp>
    </p:spTree>
    <p:extLst>
      <p:ext uri="{BB962C8B-B14F-4D97-AF65-F5344CB8AC3E}">
        <p14:creationId xmlns:p14="http://schemas.microsoft.com/office/powerpoint/2010/main" val="3193174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en-US" sz="800" smtClean="0">
              <a:latin typeface="Helvetica" pitchFamily="34" charset="0"/>
              <a:sym typeface="Helvetic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4819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6867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8915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096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4035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7107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0179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2227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4275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en-US" sz="800" smtClean="0">
              <a:latin typeface="Helvetica" pitchFamily="34" charset="0"/>
              <a:sym typeface="Helvetic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_tradnl" alt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2771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2019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48366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248525" y="0"/>
            <a:ext cx="1779588" cy="6856413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905000" y="0"/>
            <a:ext cx="5191125" cy="6856413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531588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67735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6551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484563" cy="5637213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541963" y="1219200"/>
            <a:ext cx="3486150" cy="5637213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56315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43427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240930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05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2078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35707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0"/>
            <a:ext cx="70850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320" tIns="76320" rIns="117000" bIns="763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219200"/>
            <a:ext cx="7123113" cy="563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320" tIns="76320" rIns="117000" bIns="76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dirty="0" smtClean="0"/>
              <a:t>Click to edit the outline text format</a:t>
            </a:r>
          </a:p>
          <a:p>
            <a:pPr lvl="1"/>
            <a:r>
              <a:rPr lang="en-GB" altLang="es-ES" dirty="0" smtClean="0"/>
              <a:t>Second Outline Level</a:t>
            </a:r>
          </a:p>
          <a:p>
            <a:pPr lvl="2"/>
            <a:r>
              <a:rPr lang="en-GB" altLang="es-ES" dirty="0" smtClean="0"/>
              <a:t>Third Outline Level</a:t>
            </a:r>
          </a:p>
          <a:p>
            <a:pPr lvl="3"/>
            <a:r>
              <a:rPr lang="en-GB" altLang="es-ES" dirty="0" smtClean="0"/>
              <a:t>Fourth Outline Level</a:t>
            </a:r>
          </a:p>
          <a:p>
            <a:pPr lvl="4"/>
            <a:r>
              <a:rPr lang="en-GB" altLang="es-ES" dirty="0" smtClean="0"/>
              <a:t>Fifth Outline Level</a:t>
            </a:r>
          </a:p>
          <a:p>
            <a:pPr lvl="4"/>
            <a:r>
              <a:rPr lang="en-GB" altLang="es-ES" dirty="0" smtClean="0"/>
              <a:t>Sixth Outline Level</a:t>
            </a:r>
          </a:p>
          <a:p>
            <a:pPr lvl="4"/>
            <a:r>
              <a:rPr lang="en-GB" altLang="es-ES" dirty="0" smtClean="0"/>
              <a:t>Seventh Outline Level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905000" y="6553200"/>
            <a:ext cx="5943600" cy="254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40680" bIns="0"/>
          <a:lstStyle>
            <a:lvl1pPr marL="39688"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200">
                <a:solidFill>
                  <a:srgbClr val="000000"/>
                </a:solidFill>
                <a:latin typeface="Arial" charset="0"/>
                <a:ea typeface="Heiti SC Light" charset="-122"/>
                <a:cs typeface="Heiti SC Light" charset="-122"/>
              </a:defRPr>
            </a:lvl1pPr>
            <a:lvl2pPr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200">
                <a:solidFill>
                  <a:srgbClr val="000000"/>
                </a:solidFill>
                <a:latin typeface="Arial" charset="0"/>
                <a:ea typeface="Heiti SC Light" charset="-122"/>
                <a:cs typeface="Heiti SC Light" charset="-122"/>
              </a:defRPr>
            </a:lvl2pPr>
            <a:lvl3pPr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200">
                <a:solidFill>
                  <a:srgbClr val="000000"/>
                </a:solidFill>
                <a:latin typeface="Arial" charset="0"/>
                <a:ea typeface="Heiti SC Light" charset="-122"/>
                <a:cs typeface="Heiti SC Light" charset="-122"/>
              </a:defRPr>
            </a:lvl3pPr>
            <a:lvl4pPr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200">
                <a:solidFill>
                  <a:srgbClr val="000000"/>
                </a:solidFill>
                <a:latin typeface="Arial" charset="0"/>
                <a:ea typeface="Heiti SC Light" charset="-122"/>
                <a:cs typeface="Heiti SC Light" charset="-122"/>
              </a:defRPr>
            </a:lvl4pPr>
            <a:lvl5pPr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200">
                <a:solidFill>
                  <a:srgbClr val="000000"/>
                </a:solidFill>
                <a:latin typeface="Arial" charset="0"/>
                <a:ea typeface="Heiti SC Light" charset="-122"/>
                <a:cs typeface="Heiti SC Light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200">
                <a:solidFill>
                  <a:srgbClr val="000000"/>
                </a:solidFill>
                <a:latin typeface="Arial" charset="0"/>
                <a:ea typeface="Heiti SC Light" charset="-122"/>
                <a:cs typeface="Heiti SC Light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200">
                <a:solidFill>
                  <a:srgbClr val="000000"/>
                </a:solidFill>
                <a:latin typeface="Arial" charset="0"/>
                <a:ea typeface="Heiti SC Light" charset="-122"/>
                <a:cs typeface="Heiti SC Light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200">
                <a:solidFill>
                  <a:srgbClr val="000000"/>
                </a:solidFill>
                <a:latin typeface="Arial" charset="0"/>
                <a:ea typeface="Heiti SC Light" charset="-122"/>
                <a:cs typeface="Heiti SC Light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200">
                <a:solidFill>
                  <a:srgbClr val="000000"/>
                </a:solidFill>
                <a:latin typeface="Arial" charset="0"/>
                <a:ea typeface="Heiti SC Light" charset="-122"/>
                <a:cs typeface="Heiti SC Light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altLang="x-none" sz="800" dirty="0">
                <a:solidFill>
                  <a:srgbClr val="808080"/>
                </a:solidFill>
                <a:latin typeface="Verdana" charset="0"/>
              </a:rPr>
              <a:t>A PDF Association Presentation · © 2017 by PDF Association · www.pdfa.org</a:t>
            </a:r>
          </a:p>
        </p:txBody>
      </p:sp>
      <p:sp>
        <p:nvSpPr>
          <p:cNvPr id="1030" name="Line 5"/>
          <p:cNvSpPr>
            <a:spLocks noChangeShapeType="1"/>
          </p:cNvSpPr>
          <p:nvPr/>
        </p:nvSpPr>
        <p:spPr bwMode="auto">
          <a:xfrm flipH="1">
            <a:off x="-1588" y="990600"/>
            <a:ext cx="1603376" cy="1588"/>
          </a:xfrm>
          <a:prstGeom prst="line">
            <a:avLst/>
          </a:prstGeom>
          <a:noFill/>
          <a:ln w="76320" cap="sq">
            <a:solidFill>
              <a:srgbClr val="A9A9A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31" name="Line 6"/>
          <p:cNvSpPr>
            <a:spLocks noChangeShapeType="1"/>
          </p:cNvSpPr>
          <p:nvPr/>
        </p:nvSpPr>
        <p:spPr bwMode="auto">
          <a:xfrm flipH="1">
            <a:off x="1741488" y="990600"/>
            <a:ext cx="7404100" cy="1588"/>
          </a:xfrm>
          <a:prstGeom prst="line">
            <a:avLst/>
          </a:prstGeom>
          <a:noFill/>
          <a:ln w="76320" cap="sq">
            <a:solidFill>
              <a:srgbClr val="DD262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98463" y="1066800"/>
            <a:ext cx="698500" cy="1222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40680" bIns="0">
            <a:spAutoFit/>
          </a:bodyPr>
          <a:lstStyle>
            <a:lvl1pPr marL="39688"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200">
                <a:solidFill>
                  <a:srgbClr val="000000"/>
                </a:solidFill>
                <a:latin typeface="Arial" charset="0"/>
                <a:ea typeface="Heiti SC Light" charset="-122"/>
                <a:cs typeface="Heiti SC Light" charset="-122"/>
              </a:defRPr>
            </a:lvl1pPr>
            <a:lvl2pPr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200">
                <a:solidFill>
                  <a:srgbClr val="000000"/>
                </a:solidFill>
                <a:latin typeface="Arial" charset="0"/>
                <a:ea typeface="Heiti SC Light" charset="-122"/>
                <a:cs typeface="Heiti SC Light" charset="-122"/>
              </a:defRPr>
            </a:lvl2pPr>
            <a:lvl3pPr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200">
                <a:solidFill>
                  <a:srgbClr val="000000"/>
                </a:solidFill>
                <a:latin typeface="Arial" charset="0"/>
                <a:ea typeface="Heiti SC Light" charset="-122"/>
                <a:cs typeface="Heiti SC Light" charset="-122"/>
              </a:defRPr>
            </a:lvl3pPr>
            <a:lvl4pPr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200">
                <a:solidFill>
                  <a:srgbClr val="000000"/>
                </a:solidFill>
                <a:latin typeface="Arial" charset="0"/>
                <a:ea typeface="Heiti SC Light" charset="-122"/>
                <a:cs typeface="Heiti SC Light" charset="-122"/>
              </a:defRPr>
            </a:lvl4pPr>
            <a:lvl5pPr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200">
                <a:solidFill>
                  <a:srgbClr val="000000"/>
                </a:solidFill>
                <a:latin typeface="Arial" charset="0"/>
                <a:ea typeface="Heiti SC Light" charset="-122"/>
                <a:cs typeface="Heiti SC Light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200">
                <a:solidFill>
                  <a:srgbClr val="000000"/>
                </a:solidFill>
                <a:latin typeface="Arial" charset="0"/>
                <a:ea typeface="Heiti SC Light" charset="-122"/>
                <a:cs typeface="Heiti SC Light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200">
                <a:solidFill>
                  <a:srgbClr val="000000"/>
                </a:solidFill>
                <a:latin typeface="Arial" charset="0"/>
                <a:ea typeface="Heiti SC Light" charset="-122"/>
                <a:cs typeface="Heiti SC Light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200">
                <a:solidFill>
                  <a:srgbClr val="000000"/>
                </a:solidFill>
                <a:latin typeface="Arial" charset="0"/>
                <a:ea typeface="Heiti SC Light" charset="-122"/>
                <a:cs typeface="Heiti SC Light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200">
                <a:solidFill>
                  <a:srgbClr val="000000"/>
                </a:solidFill>
                <a:latin typeface="Arial" charset="0"/>
                <a:ea typeface="Heiti SC Light" charset="-122"/>
                <a:cs typeface="Heiti SC Light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altLang="x-none" sz="800">
                <a:solidFill>
                  <a:srgbClr val="A9A9A9"/>
                </a:solidFill>
                <a:latin typeface="Verdana Bold" charset="0"/>
              </a:rPr>
              <a:t>www.pdfa.org</a:t>
            </a:r>
          </a:p>
        </p:txBody>
      </p:sp>
      <p:pic>
        <p:nvPicPr>
          <p:cNvPr id="1033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6324600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553200"/>
            <a:ext cx="1676400" cy="254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40680" bIns="0"/>
          <a:lstStyle>
            <a:lvl1pPr marL="39688"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200">
                <a:solidFill>
                  <a:srgbClr val="000000"/>
                </a:solidFill>
                <a:latin typeface="Arial" charset="0"/>
                <a:ea typeface="Heiti SC Light" charset="-122"/>
                <a:cs typeface="Heiti SC Light" charset="-122"/>
              </a:defRPr>
            </a:lvl1pPr>
            <a:lvl2pPr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200">
                <a:solidFill>
                  <a:srgbClr val="000000"/>
                </a:solidFill>
                <a:latin typeface="Arial" charset="0"/>
                <a:ea typeface="Heiti SC Light" charset="-122"/>
                <a:cs typeface="Heiti SC Light" charset="-122"/>
              </a:defRPr>
            </a:lvl2pPr>
            <a:lvl3pPr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200">
                <a:solidFill>
                  <a:srgbClr val="000000"/>
                </a:solidFill>
                <a:latin typeface="Arial" charset="0"/>
                <a:ea typeface="Heiti SC Light" charset="-122"/>
                <a:cs typeface="Heiti SC Light" charset="-122"/>
              </a:defRPr>
            </a:lvl3pPr>
            <a:lvl4pPr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200">
                <a:solidFill>
                  <a:srgbClr val="000000"/>
                </a:solidFill>
                <a:latin typeface="Arial" charset="0"/>
                <a:ea typeface="Heiti SC Light" charset="-122"/>
                <a:cs typeface="Heiti SC Light" charset="-122"/>
              </a:defRPr>
            </a:lvl4pPr>
            <a:lvl5pPr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200">
                <a:solidFill>
                  <a:srgbClr val="000000"/>
                </a:solidFill>
                <a:latin typeface="Arial" charset="0"/>
                <a:ea typeface="Heiti SC Light" charset="-122"/>
                <a:cs typeface="Heiti SC Light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200">
                <a:solidFill>
                  <a:srgbClr val="000000"/>
                </a:solidFill>
                <a:latin typeface="Arial" charset="0"/>
                <a:ea typeface="Heiti SC Light" charset="-122"/>
                <a:cs typeface="Heiti SC Light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200">
                <a:solidFill>
                  <a:srgbClr val="000000"/>
                </a:solidFill>
                <a:latin typeface="Arial" charset="0"/>
                <a:ea typeface="Heiti SC Light" charset="-122"/>
                <a:cs typeface="Heiti SC Light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200">
                <a:solidFill>
                  <a:srgbClr val="000000"/>
                </a:solidFill>
                <a:latin typeface="Arial" charset="0"/>
                <a:ea typeface="Heiti SC Light" charset="-122"/>
                <a:cs typeface="Heiti SC Light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200">
                <a:solidFill>
                  <a:srgbClr val="000000"/>
                </a:solidFill>
                <a:latin typeface="Arial" charset="0"/>
                <a:ea typeface="Heiti SC Light" charset="-122"/>
                <a:cs typeface="Heiti SC Light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x-none" sz="700" dirty="0">
                <a:solidFill>
                  <a:srgbClr val="808080"/>
                </a:solidFill>
                <a:latin typeface="Verdana" charset="0"/>
              </a:rPr>
              <a:t>2017-05-15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6" t="25006" r="6053" b="26833"/>
          <a:stretch>
            <a:fillRect/>
          </a:stretch>
        </p:blipFill>
        <p:spPr bwMode="auto">
          <a:xfrm>
            <a:off x="206375" y="228600"/>
            <a:ext cx="1195388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1"/>
          <p:cNvSpPr>
            <a:spLocks/>
          </p:cNvSpPr>
          <p:nvPr userDrawn="1"/>
        </p:nvSpPr>
        <p:spPr bwMode="auto">
          <a:xfrm>
            <a:off x="155575" y="4960938"/>
            <a:ext cx="1600200" cy="5715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40640" bIns="0"/>
          <a:lstStyle>
            <a:lvl1pPr marL="39688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1pPr>
            <a:lvl2pPr marL="742950" indent="-28575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2pPr>
            <a:lvl3pPr marL="1143000" indent="-22860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3pPr>
            <a:lvl4pPr marL="1600200" indent="-22860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4pPr>
            <a:lvl5pPr marL="2057400" indent="-22860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altLang="en-US" sz="900" dirty="0">
                <a:solidFill>
                  <a:srgbClr val="535353"/>
                </a:solidFill>
                <a:latin typeface="Verdana" panose="020B0604030504040204" pitchFamily="34" charset="0"/>
                <a:cs typeface="+mn-cs"/>
                <a:sym typeface="Verdana" panose="020B0604030504040204" pitchFamily="34" charset="0"/>
              </a:rPr>
              <a:t>Christoph Burkhalter,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altLang="en-US" sz="900" dirty="0">
                <a:solidFill>
                  <a:srgbClr val="535353"/>
                </a:solidFill>
                <a:latin typeface="Verdana" panose="020B0604030504040204" pitchFamily="34" charset="0"/>
                <a:cs typeface="+mn-cs"/>
                <a:sym typeface="Verdana" panose="020B0604030504040204" pitchFamily="34" charset="0"/>
              </a:rPr>
              <a:t>PDF Tools AG Developer</a:t>
            </a:r>
          </a:p>
        </p:txBody>
      </p:sp>
      <p:pic>
        <p:nvPicPr>
          <p:cNvPr id="1037" name="Picture 2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384675"/>
            <a:ext cx="156686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1"/>
          <p:cNvSpPr>
            <a:spLocks/>
          </p:cNvSpPr>
          <p:nvPr userDrawn="1"/>
        </p:nvSpPr>
        <p:spPr bwMode="auto">
          <a:xfrm>
            <a:off x="152400" y="5867400"/>
            <a:ext cx="1600200" cy="5715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40640" bIns="0"/>
          <a:lstStyle>
            <a:lvl1pPr marL="39688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1pPr>
            <a:lvl2pPr marL="742950" indent="-28575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2pPr>
            <a:lvl3pPr marL="1143000" indent="-22860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3pPr>
            <a:lvl4pPr marL="1600200" indent="-22860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4pPr>
            <a:lvl5pPr marL="2057400" indent="-22860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altLang="es-ES" sz="900" dirty="0">
                <a:solidFill>
                  <a:srgbClr val="535353"/>
                </a:solidFill>
                <a:latin typeface="Verdana" panose="020B0604030504040204" pitchFamily="34" charset="0"/>
                <a:cs typeface="+mn-cs"/>
                <a:sym typeface="Verdana" panose="020B0604030504040204" pitchFamily="34" charset="0"/>
              </a:rPr>
              <a:t>Marco </a:t>
            </a:r>
            <a:r>
              <a:rPr lang="en-US" altLang="es-ES" sz="900" dirty="0" err="1">
                <a:solidFill>
                  <a:srgbClr val="535353"/>
                </a:solidFill>
                <a:latin typeface="Verdana" panose="020B0604030504040204" pitchFamily="34" charset="0"/>
                <a:cs typeface="+mn-cs"/>
                <a:sym typeface="Verdana" panose="020B0604030504040204" pitchFamily="34" charset="0"/>
              </a:rPr>
              <a:t>Grossi</a:t>
            </a:r>
            <a:r>
              <a:rPr lang="en-US" altLang="es-ES" sz="900" dirty="0">
                <a:solidFill>
                  <a:srgbClr val="535353"/>
                </a:solidFill>
                <a:latin typeface="Verdana" panose="020B0604030504040204" pitchFamily="34" charset="0"/>
                <a:cs typeface="+mn-cs"/>
                <a:sym typeface="Verdana" panose="020B0604030504040204" pitchFamily="34" charset="0"/>
              </a:rPr>
              <a:t>, </a:t>
            </a:r>
            <a:br>
              <a:rPr lang="en-US" altLang="es-ES" sz="900" dirty="0">
                <a:solidFill>
                  <a:srgbClr val="535353"/>
                </a:solidFill>
                <a:latin typeface="Verdana" panose="020B0604030504040204" pitchFamily="34" charset="0"/>
                <a:cs typeface="+mn-cs"/>
                <a:sym typeface="Verdana" panose="020B0604030504040204" pitchFamily="34" charset="0"/>
              </a:rPr>
            </a:br>
            <a:r>
              <a:rPr lang="en-US" altLang="es-ES" sz="900" dirty="0" err="1">
                <a:solidFill>
                  <a:srgbClr val="535353"/>
                </a:solidFill>
                <a:latin typeface="Verdana" panose="020B0604030504040204" pitchFamily="34" charset="0"/>
                <a:cs typeface="+mn-cs"/>
                <a:sym typeface="Verdana" panose="020B0604030504040204" pitchFamily="34" charset="0"/>
              </a:rPr>
              <a:t>iLovePDF</a:t>
            </a:r>
            <a:r>
              <a:rPr lang="en-US" altLang="es-ES" sz="900" dirty="0">
                <a:solidFill>
                  <a:srgbClr val="535353"/>
                </a:solidFill>
                <a:latin typeface="Verdana" panose="020B0604030504040204" pitchFamily="34" charset="0"/>
                <a:cs typeface="+mn-cs"/>
                <a:sym typeface="Verdana" panose="020B0604030504040204" pitchFamily="34" charset="0"/>
              </a:rPr>
              <a:t> Developer and CEO</a:t>
            </a:r>
          </a:p>
        </p:txBody>
      </p:sp>
      <p:pic>
        <p:nvPicPr>
          <p:cNvPr id="1039" name="Picture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5530850"/>
            <a:ext cx="15462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 userDrawn="1"/>
        </p:nvSpPr>
        <p:spPr>
          <a:xfrm>
            <a:off x="8100392" y="6520448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04818DE-4BE2-405E-AEE3-401A8F685DB2}" type="slidenum">
              <a:rPr lang="de-CH" sz="80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‹Nr.›</a:t>
            </a:fld>
            <a:endParaRPr lang="de-CH" sz="8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ern="1200">
          <a:solidFill>
            <a:srgbClr val="535353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535353"/>
          </a:solidFill>
          <a:latin typeface="Verdana Bold" charset="0"/>
          <a:ea typeface="Heiti SC Medium" charset="-122"/>
          <a:cs typeface="Heiti SC Medium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535353"/>
          </a:solidFill>
          <a:latin typeface="Verdana Bold" charset="0"/>
          <a:ea typeface="Heiti SC Medium" charset="-122"/>
          <a:cs typeface="Heiti SC Medium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535353"/>
          </a:solidFill>
          <a:latin typeface="Verdana Bold" charset="0"/>
          <a:ea typeface="Heiti SC Medium" charset="-122"/>
          <a:cs typeface="Heiti SC Medium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535353"/>
          </a:solidFill>
          <a:latin typeface="Verdana Bold" charset="0"/>
          <a:ea typeface="Heiti SC Medium" charset="-122"/>
          <a:cs typeface="Heiti SC Medium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35353"/>
          </a:solidFill>
          <a:latin typeface="Verdana Bold" charset="0"/>
          <a:ea typeface="Heiti SC Medium" charset="-122"/>
          <a:cs typeface="Heiti SC Medium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35353"/>
          </a:solidFill>
          <a:latin typeface="Verdana Bold" charset="0"/>
          <a:ea typeface="Heiti SC Medium" charset="-122"/>
          <a:cs typeface="Heiti SC Medium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35353"/>
          </a:solidFill>
          <a:latin typeface="Verdana Bold" charset="0"/>
          <a:ea typeface="Heiti SC Medium" charset="-122"/>
          <a:cs typeface="Heiti SC Medium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35353"/>
          </a:solidFill>
          <a:latin typeface="Verdana Bold" charset="0"/>
          <a:ea typeface="Heiti SC Medium" charset="-122"/>
          <a:cs typeface="Heiti SC Medium" charset="-122"/>
        </a:defRPr>
      </a:lvl9pPr>
    </p:titleStyle>
    <p:bodyStyle>
      <a:lvl1pPr marL="342900" indent="-342900" algn="l" defTabSz="449263" rtl="0" eaLnBrk="0" fontAlgn="base" hangingPunct="0"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 kern="1200">
          <a:solidFill>
            <a:srgbClr val="535353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 kern="1200">
          <a:solidFill>
            <a:srgbClr val="535353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 kern="1200">
          <a:solidFill>
            <a:srgbClr val="535353"/>
          </a:solidFill>
          <a:latin typeface="Verdana" charset="0"/>
          <a:ea typeface="Heiti SC Light" charset="-122"/>
          <a:cs typeface="Heiti SC Light" charset="-122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 kern="1200">
          <a:solidFill>
            <a:srgbClr val="535353"/>
          </a:solidFill>
          <a:latin typeface="Verdana" charset="0"/>
          <a:ea typeface="Heiti SC Light" charset="-122"/>
          <a:cs typeface="Heiti SC Light" charset="-122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 kern="1200">
          <a:solidFill>
            <a:srgbClr val="535353"/>
          </a:solidFill>
          <a:latin typeface="Verdana" charset="0"/>
          <a:ea typeface="Heiti SC Light" charset="-122"/>
          <a:cs typeface="Heiti SC Light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57480"/>
          <a:lstStyle/>
          <a:p>
            <a:pPr eaLnBrk="1" hangingPunct="1"/>
            <a:r>
              <a:rPr lang="en-US" altLang="en-US" b="1" dirty="0" smtClean="0">
                <a:solidFill>
                  <a:srgbClr val="878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PDF Days Europe 2017</a:t>
            </a: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05000" y="1220788"/>
            <a:ext cx="7124700" cy="5638800"/>
          </a:xfrm>
        </p:spPr>
        <p:txBody>
          <a:bodyPr rIns="157480"/>
          <a:lstStyle/>
          <a:p>
            <a:pPr marL="0" indent="0" eaLnBrk="1" hangingPunct="1">
              <a:buFontTx/>
              <a:buNone/>
            </a:pPr>
            <a:endParaRPr lang="en-US" altLang="en-US" sz="3300" dirty="0" smtClean="0"/>
          </a:p>
          <a:p>
            <a:pPr marL="0" indent="0" eaLnBrk="1" hangingPunct="1">
              <a:buFontTx/>
              <a:buNone/>
            </a:pPr>
            <a:endParaRPr lang="en-US" altLang="en-US" sz="3300" dirty="0" smtClean="0"/>
          </a:p>
          <a:p>
            <a:pPr marL="0" indent="0" eaLnBrk="1" hangingPunct="1">
              <a:buFontTx/>
              <a:buNone/>
            </a:pPr>
            <a:r>
              <a:rPr lang="en-US" altLang="en-US" sz="33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REST API for Mobile Devices</a:t>
            </a:r>
          </a:p>
          <a:p>
            <a:pPr marL="0" indent="0" eaLnBrk="1" hangingPunct="1">
              <a:buFontTx/>
              <a:buNone/>
            </a:pPr>
            <a:r>
              <a:rPr lang="en-US" altLang="en-US" sz="1800" dirty="0" smtClean="0">
                <a:latin typeface="Verdana" pitchFamily="34" charset="0"/>
              </a:rPr>
              <a:t>Christoph Burkhalter</a:t>
            </a:r>
            <a:br>
              <a:rPr lang="en-US" altLang="en-US" sz="1800" dirty="0" smtClean="0">
                <a:latin typeface="Verdana" pitchFamily="34" charset="0"/>
              </a:rPr>
            </a:br>
            <a:r>
              <a:rPr lang="en-US" altLang="en-US" sz="1800" dirty="0" smtClean="0">
                <a:latin typeface="Verdana" pitchFamily="34" charset="0"/>
              </a:rPr>
              <a:t>PDF Tools AG Developer</a:t>
            </a:r>
          </a:p>
          <a:p>
            <a:pPr marL="0" indent="0" eaLnBrk="1" hangingPunct="1"/>
            <a:r>
              <a:rPr lang="en-US" altLang="es-ES" sz="1800" dirty="0" smtClean="0">
                <a:latin typeface="Verdana" pitchFamily="34" charset="0"/>
              </a:rPr>
              <a:t>Marco Grossi</a:t>
            </a:r>
            <a:br>
              <a:rPr lang="en-US" altLang="es-ES" sz="1800" dirty="0" smtClean="0">
                <a:latin typeface="Verdana" pitchFamily="34" charset="0"/>
              </a:rPr>
            </a:br>
            <a:r>
              <a:rPr lang="en-US" altLang="es-ES" sz="1800" dirty="0" err="1" smtClean="0">
                <a:latin typeface="Verdana" pitchFamily="34" charset="0"/>
              </a:rPr>
              <a:t>iLovePDF</a:t>
            </a:r>
            <a:r>
              <a:rPr lang="en-US" altLang="es-ES" sz="1800" dirty="0" smtClean="0">
                <a:latin typeface="Verdana" pitchFamily="34" charset="0"/>
              </a:rPr>
              <a:t> Developer and CEO</a:t>
            </a:r>
          </a:p>
          <a:p>
            <a:pPr marL="0" indent="0" eaLnBrk="1" hangingPunct="1">
              <a:buFontTx/>
              <a:buNone/>
            </a:pPr>
            <a:endParaRPr lang="en-US" alt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PDF Webservice – Connection challenges</a:t>
            </a:r>
            <a:endParaRPr lang="en-GB" altLang="en-US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459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mtClean="0">
                <a:latin typeface="Verdana" pitchFamily="34" charset="0"/>
              </a:rPr>
              <a:t>Internet connection is required</a:t>
            </a:r>
          </a:p>
          <a:p>
            <a:pPr>
              <a:buFont typeface="Arial" charset="0"/>
              <a:buChar char="•"/>
            </a:pPr>
            <a:r>
              <a:rPr lang="en-US" altLang="en-US" smtClean="0">
                <a:latin typeface="Verdana" pitchFamily="34" charset="0"/>
              </a:rPr>
              <a:t>Documents must be transmitted to and from the service</a:t>
            </a:r>
          </a:p>
          <a:p>
            <a:pPr>
              <a:buFont typeface="Arial" charset="0"/>
              <a:buChar char="•"/>
            </a:pPr>
            <a:r>
              <a:rPr lang="en-US" altLang="en-US" smtClean="0">
                <a:latin typeface="Verdana" pitchFamily="34" charset="0"/>
              </a:rPr>
              <a:t>Security must be ensured when data is transmitted and processed outside the device</a:t>
            </a:r>
          </a:p>
          <a:p>
            <a:pPr>
              <a:buFont typeface="Arial" charset="0"/>
              <a:buChar char="•"/>
            </a:pPr>
            <a:r>
              <a:rPr lang="en-US" altLang="en-US" smtClean="0">
                <a:latin typeface="Verdana" pitchFamily="34" charset="0"/>
              </a:rPr>
              <a:t>Privacy is important. Specially for enterprise customer privacy must be ensured and the vendor must be trustworthy</a:t>
            </a:r>
            <a:endParaRPr lang="en-GB" altLang="en-US" smtClean="0">
              <a:latin typeface="Verdan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4"/>
          <p:cNvSpPr>
            <a:spLocks noGrp="1"/>
          </p:cNvSpPr>
          <p:nvPr>
            <p:ph type="title"/>
          </p:nvPr>
        </p:nvSpPr>
        <p:spPr>
          <a:xfrm>
            <a:off x="1908175" y="3500438"/>
            <a:ext cx="6586538" cy="1362075"/>
          </a:xfrm>
        </p:spPr>
        <p:txBody>
          <a:bodyPr/>
          <a:lstStyle/>
          <a:p>
            <a:r>
              <a:rPr lang="en-US" altLang="en-U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Pocket PDF</a:t>
            </a:r>
            <a:endParaRPr lang="en-GB" altLang="en-US" sz="3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507" name="Textplatzhalter 5"/>
          <p:cNvSpPr>
            <a:spLocks noGrp="1"/>
          </p:cNvSpPr>
          <p:nvPr>
            <p:ph type="body" idx="1"/>
          </p:nvPr>
        </p:nvSpPr>
        <p:spPr>
          <a:xfrm>
            <a:off x="1908175" y="2906713"/>
            <a:ext cx="6586538" cy="1500187"/>
          </a:xfrm>
        </p:spPr>
        <p:txBody>
          <a:bodyPr/>
          <a:lstStyle/>
          <a:p>
            <a:r>
              <a:rPr lang="en-US" alt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Mobile App</a:t>
            </a:r>
            <a:endParaRPr lang="en-GB" alt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3"/>
          <p:cNvSpPr>
            <a:spLocks noGrp="1"/>
          </p:cNvSpPr>
          <p:nvPr>
            <p:ph type="title" idx="4294967295"/>
          </p:nvPr>
        </p:nvSpPr>
        <p:spPr>
          <a:xfrm>
            <a:off x="2057400" y="0"/>
            <a:ext cx="7086600" cy="838200"/>
          </a:xfrm>
        </p:spPr>
        <p:txBody>
          <a:bodyPr/>
          <a:lstStyle/>
          <a:p>
            <a:r>
              <a:rPr lang="en-US" altLang="en-US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Pocket PDF – Mobile App</a:t>
            </a:r>
            <a:endParaRPr lang="en-GB" altLang="en-US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531" name="Picture 2" descr="Collect documents from other apps, choose &amp; re-arr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84313"/>
            <a:ext cx="608012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Pocket PDF – Mobile App</a:t>
            </a:r>
            <a:endParaRPr lang="en-GB" altLang="en-US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555" name="Picture 4" descr="Choose output file name and conversion options (Optimize, PDF/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84313"/>
            <a:ext cx="6078538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Pocket PDF – Mobile App</a:t>
            </a:r>
            <a:endParaRPr lang="en-GB" altLang="en-US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579" name="Picture 8" descr="Wait while your files are being converted and merg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84313"/>
            <a:ext cx="608012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Pocket PDF – Mobile App</a:t>
            </a:r>
            <a:endParaRPr lang="en-GB" altLang="en-US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5603" name="Picture 6" descr="Share resulting PDF or PDF/A to other apps for further 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484313"/>
            <a:ext cx="607695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Mobile App – Process</a:t>
            </a:r>
            <a:endParaRPr lang="en-GB" altLang="en-US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662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484313"/>
            <a:ext cx="4392612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Mobile App – Challenges</a:t>
            </a:r>
            <a:endParaRPr lang="en-GB" altLang="en-US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651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mtClean="0">
                <a:latin typeface="Verdana" pitchFamily="34" charset="0"/>
              </a:rPr>
              <a:t>Connection interruptions</a:t>
            </a:r>
          </a:p>
          <a:p>
            <a:pPr>
              <a:buFont typeface="Arial" charset="0"/>
              <a:buChar char="•"/>
            </a:pPr>
            <a:r>
              <a:rPr lang="en-US" altLang="en-US" smtClean="0">
                <a:latin typeface="Verdana" pitchFamily="34" charset="0"/>
              </a:rPr>
              <a:t>WIFI versus Mobile data</a:t>
            </a:r>
          </a:p>
          <a:p>
            <a:pPr>
              <a:buFont typeface="Arial" charset="0"/>
              <a:buChar char="•"/>
            </a:pPr>
            <a:r>
              <a:rPr lang="en-US" altLang="en-US" smtClean="0">
                <a:latin typeface="Verdana" pitchFamily="34" charset="0"/>
              </a:rPr>
              <a:t>Large documents</a:t>
            </a:r>
          </a:p>
          <a:p>
            <a:pPr lvl="1">
              <a:buFont typeface="Arial" charset="0"/>
              <a:buChar char="•"/>
            </a:pPr>
            <a:r>
              <a:rPr lang="en-US" altLang="en-US" smtClean="0">
                <a:latin typeface="Verdana" pitchFamily="34" charset="0"/>
              </a:rPr>
              <a:t>Compress documents</a:t>
            </a:r>
          </a:p>
          <a:p>
            <a:pPr lvl="1">
              <a:buFont typeface="Arial" charset="0"/>
              <a:buChar char="•"/>
            </a:pPr>
            <a:r>
              <a:rPr lang="en-US" altLang="en-US" smtClean="0">
                <a:latin typeface="Verdana" pitchFamily="34" charset="0"/>
              </a:rPr>
              <a:t>Transmit documents in chunks</a:t>
            </a:r>
          </a:p>
          <a:p>
            <a:pPr>
              <a:buFont typeface="Arial" charset="0"/>
              <a:buChar char="•"/>
            </a:pPr>
            <a:r>
              <a:rPr lang="en-US" altLang="en-US" smtClean="0">
                <a:latin typeface="Verdana" pitchFamily="34" charset="0"/>
              </a:rPr>
              <a:t>Error Handling</a:t>
            </a:r>
          </a:p>
          <a:p>
            <a:pPr lvl="1">
              <a:buFont typeface="Arial" charset="0"/>
              <a:buChar char="•"/>
            </a:pPr>
            <a:r>
              <a:rPr lang="en-US" altLang="en-US" smtClean="0">
                <a:latin typeface="Verdana" pitchFamily="34" charset="0"/>
              </a:rPr>
              <a:t>Anything that can go wrong, will go wrong</a:t>
            </a:r>
            <a:endParaRPr lang="en-GB" altLang="en-US" smtClean="0">
              <a:latin typeface="Verdan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Mobile App – Opportunities</a:t>
            </a:r>
            <a:endParaRPr lang="en-GB" altLang="en-US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67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mtClean="0">
                <a:latin typeface="Verdana" pitchFamily="34" charset="0"/>
              </a:rPr>
              <a:t>Clean interface between Mobile App and the Webservice</a:t>
            </a:r>
          </a:p>
          <a:p>
            <a:pPr>
              <a:buFont typeface="Arial" charset="0"/>
              <a:buChar char="•"/>
            </a:pPr>
            <a:r>
              <a:rPr lang="en-US" altLang="en-US" smtClean="0">
                <a:latin typeface="Verdana" pitchFamily="34" charset="0"/>
              </a:rPr>
              <a:t>Customizable</a:t>
            </a:r>
          </a:p>
          <a:p>
            <a:pPr lvl="1">
              <a:buFont typeface="Arial" charset="0"/>
              <a:buChar char="•"/>
            </a:pPr>
            <a:r>
              <a:rPr lang="en-US" altLang="en-US" smtClean="0">
                <a:latin typeface="Verdana" pitchFamily="34" charset="0"/>
              </a:rPr>
              <a:t>e.g. Company logo, Design</a:t>
            </a:r>
          </a:p>
          <a:p>
            <a:pPr>
              <a:buFont typeface="Arial" charset="0"/>
              <a:buChar char="•"/>
            </a:pPr>
            <a:r>
              <a:rPr lang="en-US" altLang="en-US" smtClean="0">
                <a:latin typeface="Verdana" pitchFamily="34" charset="0"/>
              </a:rPr>
              <a:t>Extendable</a:t>
            </a:r>
          </a:p>
          <a:p>
            <a:pPr lvl="1">
              <a:buFont typeface="Arial" charset="0"/>
              <a:buChar char="•"/>
            </a:pPr>
            <a:r>
              <a:rPr lang="en-US" altLang="en-US" smtClean="0">
                <a:latin typeface="Verdana" pitchFamily="34" charset="0"/>
              </a:rPr>
              <a:t>OCR</a:t>
            </a:r>
          </a:p>
          <a:p>
            <a:pPr lvl="1">
              <a:buFont typeface="Arial" charset="0"/>
              <a:buChar char="•"/>
            </a:pPr>
            <a:r>
              <a:rPr lang="en-US" altLang="en-US" smtClean="0">
                <a:latin typeface="Verdana" pitchFamily="34" charset="0"/>
              </a:rPr>
              <a:t>Signatures, Signing Service</a:t>
            </a:r>
          </a:p>
          <a:p>
            <a:pPr lvl="1">
              <a:buFont typeface="Arial" charset="0"/>
              <a:buChar char="•"/>
            </a:pPr>
            <a:r>
              <a:rPr lang="en-US" altLang="en-US" smtClean="0">
                <a:latin typeface="Verdana" pitchFamily="34" charset="0"/>
              </a:rPr>
              <a:t>Archive solution</a:t>
            </a:r>
          </a:p>
          <a:p>
            <a:pPr lvl="1">
              <a:buFont typeface="Arial" charset="0"/>
              <a:buChar char="•"/>
            </a:pPr>
            <a:r>
              <a:rPr lang="en-US" altLang="en-US" smtClean="0">
                <a:latin typeface="Verdana" pitchFamily="34" charset="0"/>
              </a:rPr>
              <a:t>... many more ...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1905000" y="0"/>
            <a:ext cx="7086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20" tIns="76320" rIns="157320" bIns="76320" anchor="b"/>
          <a:lstStyle>
            <a:lvl1pPr marL="39688"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1pPr>
            <a:lvl2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2pPr>
            <a:lvl3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3pPr>
            <a:lvl4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4pPr>
            <a:lvl5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9pPr>
          </a:lstStyle>
          <a:p>
            <a:pPr eaLnBrk="1" hangingPunct="1">
              <a:buSzPct val="100000"/>
            </a:pPr>
            <a:r>
              <a:rPr lang="en-US" altLang="es-ES" sz="1800" dirty="0">
                <a:solidFill>
                  <a:srgbClr val="878787"/>
                </a:solidFill>
                <a:latin typeface="Verdana Bold" pitchFamily="34" charset="0"/>
              </a:rPr>
              <a:t>PDF Days Europe 2017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1905000" y="1219200"/>
            <a:ext cx="71247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20" tIns="76320" rIns="157320" bIns="76320"/>
          <a:lstStyle>
            <a:lvl1pPr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373063" algn="l"/>
                <a:tab pos="1287463" algn="l"/>
                <a:tab pos="2201863" algn="l"/>
                <a:tab pos="3116263" algn="l"/>
                <a:tab pos="4030663" algn="l"/>
                <a:tab pos="4945063" algn="l"/>
                <a:tab pos="5859463" algn="l"/>
                <a:tab pos="6773863" algn="l"/>
                <a:tab pos="7688263" algn="l"/>
                <a:tab pos="8602663" algn="l"/>
                <a:tab pos="9517063" algn="l"/>
              </a:tabLst>
              <a:defRPr sz="1600">
                <a:solidFill>
                  <a:srgbClr val="535353"/>
                </a:solidFill>
                <a:latin typeface="Verdana Bold" pitchFamily="34" charset="0"/>
                <a:ea typeface="Heiti SC Medium" charset="0"/>
                <a:cs typeface="Heiti SC Medium" charset="0"/>
              </a:defRPr>
            </a:lvl1pPr>
            <a:lvl2pPr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373063" algn="l"/>
                <a:tab pos="1287463" algn="l"/>
                <a:tab pos="2201863" algn="l"/>
                <a:tab pos="3116263" algn="l"/>
                <a:tab pos="4030663" algn="l"/>
                <a:tab pos="4945063" algn="l"/>
                <a:tab pos="5859463" algn="l"/>
                <a:tab pos="6773863" algn="l"/>
                <a:tab pos="7688263" algn="l"/>
                <a:tab pos="8602663" algn="l"/>
                <a:tab pos="9517063" algn="l"/>
              </a:tabLst>
              <a:defRPr sz="1400">
                <a:solidFill>
                  <a:srgbClr val="535353"/>
                </a:solidFill>
                <a:latin typeface="Verdana Bold" pitchFamily="34" charset="0"/>
                <a:ea typeface="Heiti SC Medium" charset="0"/>
                <a:cs typeface="Heiti SC Medium" charset="0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373063" algn="l"/>
                <a:tab pos="1287463" algn="l"/>
                <a:tab pos="2201863" algn="l"/>
                <a:tab pos="3116263" algn="l"/>
                <a:tab pos="4030663" algn="l"/>
                <a:tab pos="4945063" algn="l"/>
                <a:tab pos="5859463" algn="l"/>
                <a:tab pos="6773863" algn="l"/>
                <a:tab pos="7688263" algn="l"/>
                <a:tab pos="8602663" algn="l"/>
                <a:tab pos="9517063" algn="l"/>
              </a:tabLst>
              <a:defRPr sz="1400">
                <a:solidFill>
                  <a:srgbClr val="535353"/>
                </a:solidFill>
                <a:latin typeface="Verdana" pitchFamily="34" charset="0"/>
                <a:ea typeface="Heiti SC Light" charset="0"/>
                <a:cs typeface="Heiti SC Light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373063" algn="l"/>
                <a:tab pos="1287463" algn="l"/>
                <a:tab pos="2201863" algn="l"/>
                <a:tab pos="3116263" algn="l"/>
                <a:tab pos="4030663" algn="l"/>
                <a:tab pos="4945063" algn="l"/>
                <a:tab pos="5859463" algn="l"/>
                <a:tab pos="6773863" algn="l"/>
                <a:tab pos="7688263" algn="l"/>
                <a:tab pos="8602663" algn="l"/>
                <a:tab pos="9517063" algn="l"/>
              </a:tabLst>
              <a:defRPr sz="1400">
                <a:solidFill>
                  <a:srgbClr val="535353"/>
                </a:solidFill>
                <a:latin typeface="Verdana" pitchFamily="34" charset="0"/>
                <a:ea typeface="Heiti SC Light" charset="0"/>
                <a:cs typeface="Heiti SC Light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373063" algn="l"/>
                <a:tab pos="1287463" algn="l"/>
                <a:tab pos="2201863" algn="l"/>
                <a:tab pos="3116263" algn="l"/>
                <a:tab pos="4030663" algn="l"/>
                <a:tab pos="4945063" algn="l"/>
                <a:tab pos="5859463" algn="l"/>
                <a:tab pos="6773863" algn="l"/>
                <a:tab pos="7688263" algn="l"/>
                <a:tab pos="8602663" algn="l"/>
                <a:tab pos="9517063" algn="l"/>
              </a:tabLst>
              <a:defRPr sz="1400">
                <a:solidFill>
                  <a:srgbClr val="535353"/>
                </a:solidFill>
                <a:latin typeface="Verdana" pitchFamily="34" charset="0"/>
                <a:ea typeface="Heiti SC Light" charset="0"/>
                <a:cs typeface="Heiti SC Light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73063" algn="l"/>
                <a:tab pos="1287463" algn="l"/>
                <a:tab pos="2201863" algn="l"/>
                <a:tab pos="3116263" algn="l"/>
                <a:tab pos="4030663" algn="l"/>
                <a:tab pos="4945063" algn="l"/>
                <a:tab pos="5859463" algn="l"/>
                <a:tab pos="6773863" algn="l"/>
                <a:tab pos="7688263" algn="l"/>
                <a:tab pos="8602663" algn="l"/>
                <a:tab pos="9517063" algn="l"/>
              </a:tabLst>
              <a:defRPr sz="1400">
                <a:solidFill>
                  <a:srgbClr val="535353"/>
                </a:solidFill>
                <a:latin typeface="Verdana" pitchFamily="34" charset="0"/>
                <a:ea typeface="Heiti SC Light" charset="0"/>
                <a:cs typeface="Heiti SC Light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73063" algn="l"/>
                <a:tab pos="1287463" algn="l"/>
                <a:tab pos="2201863" algn="l"/>
                <a:tab pos="3116263" algn="l"/>
                <a:tab pos="4030663" algn="l"/>
                <a:tab pos="4945063" algn="l"/>
                <a:tab pos="5859463" algn="l"/>
                <a:tab pos="6773863" algn="l"/>
                <a:tab pos="7688263" algn="l"/>
                <a:tab pos="8602663" algn="l"/>
                <a:tab pos="9517063" algn="l"/>
              </a:tabLst>
              <a:defRPr sz="1400">
                <a:solidFill>
                  <a:srgbClr val="535353"/>
                </a:solidFill>
                <a:latin typeface="Verdana" pitchFamily="34" charset="0"/>
                <a:ea typeface="Heiti SC Light" charset="0"/>
                <a:cs typeface="Heiti SC Light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73063" algn="l"/>
                <a:tab pos="1287463" algn="l"/>
                <a:tab pos="2201863" algn="l"/>
                <a:tab pos="3116263" algn="l"/>
                <a:tab pos="4030663" algn="l"/>
                <a:tab pos="4945063" algn="l"/>
                <a:tab pos="5859463" algn="l"/>
                <a:tab pos="6773863" algn="l"/>
                <a:tab pos="7688263" algn="l"/>
                <a:tab pos="8602663" algn="l"/>
                <a:tab pos="9517063" algn="l"/>
              </a:tabLst>
              <a:defRPr sz="1400">
                <a:solidFill>
                  <a:srgbClr val="535353"/>
                </a:solidFill>
                <a:latin typeface="Verdana" pitchFamily="34" charset="0"/>
                <a:ea typeface="Heiti SC Light" charset="0"/>
                <a:cs typeface="Heiti SC Light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73063" algn="l"/>
                <a:tab pos="1287463" algn="l"/>
                <a:tab pos="2201863" algn="l"/>
                <a:tab pos="3116263" algn="l"/>
                <a:tab pos="4030663" algn="l"/>
                <a:tab pos="4945063" algn="l"/>
                <a:tab pos="5859463" algn="l"/>
                <a:tab pos="6773863" algn="l"/>
                <a:tab pos="7688263" algn="l"/>
                <a:tab pos="8602663" algn="l"/>
                <a:tab pos="9517063" algn="l"/>
              </a:tabLst>
              <a:defRPr sz="1400">
                <a:solidFill>
                  <a:srgbClr val="535353"/>
                </a:solidFill>
                <a:latin typeface="Verdana" pitchFamily="34" charset="0"/>
                <a:ea typeface="Heiti SC Light" charset="0"/>
                <a:cs typeface="Heiti SC Light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en-US" altLang="es-ES" sz="3300" dirty="0"/>
          </a:p>
          <a:p>
            <a:pPr eaLnBrk="1" hangingPunct="1">
              <a:buClrTx/>
              <a:buFontTx/>
              <a:buNone/>
            </a:pPr>
            <a:endParaRPr lang="en-US" altLang="es-ES" sz="3300" dirty="0"/>
          </a:p>
          <a:p>
            <a:pPr eaLnBrk="1" hangingPunct="1">
              <a:buClrTx/>
              <a:buFontTx/>
              <a:buNone/>
            </a:pPr>
            <a:r>
              <a:rPr lang="es-ES" altLang="es-ES" sz="3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Challenges in making a high volume Rest API for cloud PDF Processing</a:t>
            </a:r>
          </a:p>
          <a:p>
            <a:pPr eaLnBrk="1" hangingPunct="1">
              <a:buClrTx/>
              <a:buFontTx/>
              <a:buNone/>
            </a:pPr>
            <a:r>
              <a:rPr lang="en-US" alt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Marco Grossi</a:t>
            </a:r>
            <a:br>
              <a:rPr lang="en-US" altLang="es-ES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es-E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iLovePDF</a:t>
            </a:r>
            <a:r>
              <a:rPr lang="en-US" alt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 Developer and CEO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57480"/>
          <a:lstStyle/>
          <a:p>
            <a:pPr eaLnBrk="1" hangingPunct="1"/>
            <a:r>
              <a:rPr lang="en-US" altLang="en-US" b="1" dirty="0" smtClean="0">
                <a:solidFill>
                  <a:srgbClr val="878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PDF Days Europe 2017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05000" y="1220788"/>
            <a:ext cx="7124700" cy="5638800"/>
          </a:xfrm>
        </p:spPr>
        <p:txBody>
          <a:bodyPr rIns="157480"/>
          <a:lstStyle/>
          <a:p>
            <a:pPr marL="0" indent="0" eaLnBrk="1" hangingPunct="1">
              <a:buFontTx/>
              <a:buNone/>
            </a:pPr>
            <a:endParaRPr lang="en-US" altLang="en-US" sz="3300" dirty="0" smtClean="0"/>
          </a:p>
          <a:p>
            <a:pPr marL="0" indent="0" eaLnBrk="1" hangingPunct="1">
              <a:buFontTx/>
              <a:buNone/>
            </a:pPr>
            <a:endParaRPr lang="en-US" altLang="en-US" sz="3300" dirty="0" smtClean="0"/>
          </a:p>
          <a:p>
            <a:pPr marL="0" indent="0" eaLnBrk="1" hangingPunct="1">
              <a:buFontTx/>
              <a:buNone/>
            </a:pPr>
            <a:r>
              <a:rPr lang="en-US" altLang="en-US" sz="33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PDF </a:t>
            </a:r>
            <a:r>
              <a:rPr lang="en-US" altLang="en-US" sz="33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Webservice</a:t>
            </a:r>
            <a:r>
              <a:rPr lang="en-US" altLang="en-US" sz="33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Mobile Devices</a:t>
            </a:r>
          </a:p>
          <a:p>
            <a:pPr marL="0" indent="0" eaLnBrk="1" hangingPunct="1">
              <a:buFontTx/>
              <a:buNone/>
            </a:pPr>
            <a:r>
              <a:rPr lang="en-US" altLang="en-US" sz="1800" dirty="0" smtClean="0">
                <a:latin typeface="Verdana" pitchFamily="34" charset="0"/>
              </a:rPr>
              <a:t>Christoph Burkhalter</a:t>
            </a:r>
            <a:br>
              <a:rPr lang="en-US" altLang="en-US" sz="1800" dirty="0" smtClean="0">
                <a:latin typeface="Verdana" pitchFamily="34" charset="0"/>
              </a:rPr>
            </a:br>
            <a:r>
              <a:rPr lang="en-US" altLang="en-US" sz="1800" dirty="0" smtClean="0">
                <a:latin typeface="Verdana" pitchFamily="34" charset="0"/>
              </a:rPr>
              <a:t>PDF Tools AG Developer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905000" y="0"/>
            <a:ext cx="7086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20" tIns="76320" rIns="117000" bIns="76320" anchor="b"/>
          <a:lstStyle>
            <a:lvl1pPr marL="39688" indent="-38100"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1pPr>
            <a:lvl2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2pPr>
            <a:lvl3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3pPr>
            <a:lvl4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4pPr>
            <a:lvl5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9pPr>
          </a:lstStyle>
          <a:p>
            <a:pPr>
              <a:buSzPct val="100000"/>
            </a:pPr>
            <a:r>
              <a:rPr lang="es-ES" altLang="es-ES" sz="1800" b="1">
                <a:solidFill>
                  <a:srgbClr val="5353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iLovePDF story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1905000" y="1219200"/>
            <a:ext cx="71247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20" tIns="76320" rIns="117000" bIns="76320"/>
          <a:lstStyle>
            <a:lvl1pPr marL="514350" indent="-285750"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1pPr>
            <a:lvl2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2pPr>
            <a:lvl3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3pPr>
            <a:lvl4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4pPr>
            <a:lvl5pPr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9pPr>
          </a:lstStyle>
          <a:p>
            <a:pPr>
              <a:spcBef>
                <a:spcPts val="1500"/>
              </a:spcBef>
              <a:buClr>
                <a:srgbClr val="535353"/>
              </a:buClr>
              <a:buSzPct val="100000"/>
              <a:buFont typeface="Arial" charset="0"/>
              <a:buChar char="•"/>
            </a:pPr>
            <a:r>
              <a:rPr lang="en-US" altLang="es-ES" sz="1600" dirty="0">
                <a:solidFill>
                  <a:srgbClr val="535353"/>
                </a:solidFill>
                <a:latin typeface="Verdana" pitchFamily="34" charset="0"/>
              </a:rPr>
              <a:t>I'm Marco Grossi, developer and founder of </a:t>
            </a:r>
            <a:r>
              <a:rPr lang="en-US" altLang="es-ES" sz="1600" dirty="0" err="1">
                <a:solidFill>
                  <a:srgbClr val="535353"/>
                </a:solidFill>
                <a:latin typeface="Verdana" pitchFamily="34" charset="0"/>
              </a:rPr>
              <a:t>iLovePDF</a:t>
            </a:r>
            <a:endParaRPr lang="en-US" altLang="es-ES" sz="1600" dirty="0">
              <a:solidFill>
                <a:srgbClr val="535353"/>
              </a:solidFill>
              <a:latin typeface="Verdana" pitchFamily="34" charset="0"/>
            </a:endParaRPr>
          </a:p>
          <a:p>
            <a:pPr>
              <a:spcBef>
                <a:spcPts val="1500"/>
              </a:spcBef>
              <a:buClr>
                <a:srgbClr val="535353"/>
              </a:buClr>
              <a:buSzPct val="100000"/>
              <a:buFont typeface="Arial" charset="0"/>
              <a:buChar char="•"/>
            </a:pPr>
            <a:r>
              <a:rPr lang="en-US" altLang="es-ES" sz="1600" dirty="0" err="1">
                <a:solidFill>
                  <a:srgbClr val="535353"/>
                </a:solidFill>
                <a:latin typeface="Verdana" pitchFamily="34" charset="0"/>
              </a:rPr>
              <a:t>iLovePDF</a:t>
            </a:r>
            <a:r>
              <a:rPr lang="en-US" altLang="es-ES" sz="1600" dirty="0">
                <a:solidFill>
                  <a:srgbClr val="535353"/>
                </a:solidFill>
                <a:latin typeface="Verdana" pitchFamily="34" charset="0"/>
              </a:rPr>
              <a:t> is a </a:t>
            </a:r>
            <a:r>
              <a:rPr lang="en-US" altLang="es-ES" sz="1600" dirty="0" err="1">
                <a:solidFill>
                  <a:srgbClr val="535353"/>
                </a:solidFill>
                <a:latin typeface="Verdana" pitchFamily="34" charset="0"/>
              </a:rPr>
              <a:t>webapp</a:t>
            </a:r>
            <a:r>
              <a:rPr lang="en-US" altLang="es-ES" sz="1600" dirty="0">
                <a:solidFill>
                  <a:srgbClr val="535353"/>
                </a:solidFill>
                <a:latin typeface="Verdana" pitchFamily="34" charset="0"/>
              </a:rPr>
              <a:t> that gives you easy access to PDF modification and conversion tools</a:t>
            </a:r>
          </a:p>
          <a:p>
            <a:pPr>
              <a:spcBef>
                <a:spcPts val="1500"/>
              </a:spcBef>
              <a:buClr>
                <a:srgbClr val="535353"/>
              </a:buClr>
              <a:buSzPct val="100000"/>
              <a:buFont typeface="Arial" charset="0"/>
              <a:buChar char="•"/>
            </a:pPr>
            <a:r>
              <a:rPr lang="en-US" altLang="es-ES" sz="1600" dirty="0">
                <a:solidFill>
                  <a:srgbClr val="535353"/>
                </a:solidFill>
                <a:latin typeface="Verdana" pitchFamily="34" charset="0"/>
              </a:rPr>
              <a:t>Since 2010</a:t>
            </a:r>
          </a:p>
          <a:p>
            <a:pPr>
              <a:spcBef>
                <a:spcPts val="1500"/>
              </a:spcBef>
              <a:buClr>
                <a:srgbClr val="535353"/>
              </a:buClr>
              <a:buSzPct val="100000"/>
              <a:buFont typeface="Arial" charset="0"/>
              <a:buChar char="•"/>
            </a:pPr>
            <a:r>
              <a:rPr lang="en-US" altLang="es-ES" sz="1600" dirty="0">
                <a:solidFill>
                  <a:srgbClr val="535353"/>
                </a:solidFill>
                <a:latin typeface="Verdana" pitchFamily="34" charset="0"/>
              </a:rPr>
              <a:t>No investment</a:t>
            </a:r>
          </a:p>
          <a:p>
            <a:pPr>
              <a:spcBef>
                <a:spcPts val="1500"/>
              </a:spcBef>
              <a:buClr>
                <a:srgbClr val="535353"/>
              </a:buClr>
              <a:buSzPct val="100000"/>
              <a:buFont typeface="Arial" charset="0"/>
              <a:buChar char="•"/>
            </a:pPr>
            <a:r>
              <a:rPr lang="en-US" altLang="es-ES" sz="1600" dirty="0">
                <a:solidFill>
                  <a:srgbClr val="535353"/>
                </a:solidFill>
                <a:latin typeface="Verdana" pitchFamily="34" charset="0"/>
              </a:rPr>
              <a:t>I originally built </a:t>
            </a:r>
            <a:r>
              <a:rPr lang="en-US" altLang="es-ES" sz="1600" dirty="0" err="1">
                <a:solidFill>
                  <a:srgbClr val="535353"/>
                </a:solidFill>
                <a:latin typeface="Verdana" pitchFamily="34" charset="0"/>
              </a:rPr>
              <a:t>iLovePDF</a:t>
            </a:r>
            <a:r>
              <a:rPr lang="en-US" altLang="es-ES" sz="1600" dirty="0">
                <a:solidFill>
                  <a:srgbClr val="535353"/>
                </a:solidFill>
                <a:latin typeface="Verdana" pitchFamily="34" charset="0"/>
              </a:rPr>
              <a:t> to overcome my own PDF challenges</a:t>
            </a:r>
          </a:p>
          <a:p>
            <a:pPr>
              <a:spcBef>
                <a:spcPts val="1500"/>
              </a:spcBef>
              <a:buClr>
                <a:srgbClr val="535353"/>
              </a:buClr>
              <a:buSzPct val="100000"/>
              <a:buFont typeface="Arial" charset="0"/>
              <a:buChar char="•"/>
            </a:pPr>
            <a:r>
              <a:rPr lang="en-US" altLang="es-ES" sz="1600" dirty="0">
                <a:solidFill>
                  <a:srgbClr val="535353"/>
                </a:solidFill>
                <a:latin typeface="Verdana" pitchFamily="34" charset="0"/>
              </a:rPr>
              <a:t>We now serve more than 4 million users every month, spread across the world</a:t>
            </a:r>
          </a:p>
          <a:p>
            <a:pPr>
              <a:spcBef>
                <a:spcPts val="1500"/>
              </a:spcBef>
              <a:buClr>
                <a:srgbClr val="535353"/>
              </a:buClr>
              <a:buSzPct val="100000"/>
              <a:buFont typeface="Arial" charset="0"/>
              <a:buChar char="•"/>
            </a:pPr>
            <a:r>
              <a:rPr lang="en-US" altLang="es-ES" sz="1600" dirty="0">
                <a:solidFill>
                  <a:srgbClr val="535353"/>
                </a:solidFill>
                <a:latin typeface="Verdana" pitchFamily="34" charset="0"/>
              </a:rPr>
              <a:t>Top 3.000 most visited website</a:t>
            </a:r>
          </a:p>
          <a:p>
            <a:pPr>
              <a:spcBef>
                <a:spcPts val="1500"/>
              </a:spcBef>
              <a:buClr>
                <a:srgbClr val="535353"/>
              </a:buClr>
              <a:buSzPct val="100000"/>
              <a:buFont typeface="Arial" charset="0"/>
              <a:buChar char="•"/>
            </a:pPr>
            <a:r>
              <a:rPr lang="en-US" altLang="es-ES" sz="1600" dirty="0">
                <a:solidFill>
                  <a:srgbClr val="535353"/>
                </a:solidFill>
                <a:latin typeface="Verdana" pitchFamily="34" charset="0"/>
              </a:rPr>
              <a:t>While </a:t>
            </a:r>
            <a:r>
              <a:rPr lang="en-US" altLang="es-ES" sz="1600" dirty="0" err="1">
                <a:solidFill>
                  <a:srgbClr val="535353"/>
                </a:solidFill>
                <a:latin typeface="Verdana" pitchFamily="34" charset="0"/>
              </a:rPr>
              <a:t>iLovePDF</a:t>
            </a:r>
            <a:r>
              <a:rPr lang="en-US" altLang="es-ES" sz="1600" dirty="0">
                <a:solidFill>
                  <a:srgbClr val="535353"/>
                </a:solidFill>
                <a:latin typeface="Verdana" pitchFamily="34" charset="0"/>
              </a:rPr>
              <a:t> makes working with PDFs easy as a consumer, as a developer there were still huge challenges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905000" y="0"/>
            <a:ext cx="7086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20" tIns="76320" rIns="117000" bIns="76320" anchor="b"/>
          <a:lstStyle>
            <a:lvl1pPr marL="39688" indent="-38100"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1pPr>
            <a:lvl2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2pPr>
            <a:lvl3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3pPr>
            <a:lvl4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4pPr>
            <a:lvl5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9pPr>
          </a:lstStyle>
          <a:p>
            <a:pPr>
              <a:buSzPct val="100000"/>
            </a:pPr>
            <a:r>
              <a:rPr lang="es-ES" altLang="es-ES" sz="1800" b="1">
                <a:solidFill>
                  <a:srgbClr val="5353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Moving from consumers to developers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905000" y="1219200"/>
            <a:ext cx="7124700" cy="5638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320" tIns="76320" rIns="117000" bIns="76320"/>
          <a:lstStyle>
            <a:lvl1pPr marL="284163" indent="-284163">
              <a:spcBef>
                <a:spcPts val="1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571625" algn="l"/>
                <a:tab pos="2486025" algn="l"/>
                <a:tab pos="3400425" algn="l"/>
                <a:tab pos="4314825" algn="l"/>
                <a:tab pos="5229225" algn="l"/>
                <a:tab pos="6143625" algn="l"/>
                <a:tab pos="7058025" algn="l"/>
                <a:tab pos="7972425" algn="l"/>
                <a:tab pos="8886825" algn="l"/>
                <a:tab pos="9801225" algn="l"/>
              </a:tabLst>
              <a:defRPr sz="1600">
                <a:solidFill>
                  <a:srgbClr val="535353"/>
                </a:solidFill>
                <a:latin typeface="Verdana Bold" charset="0"/>
                <a:cs typeface="Heiti SC Medium" charset="0"/>
              </a:defRPr>
            </a:lvl1pPr>
            <a:lvl2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571625" algn="l"/>
                <a:tab pos="2486025" algn="l"/>
                <a:tab pos="3400425" algn="l"/>
                <a:tab pos="4314825" algn="l"/>
                <a:tab pos="5229225" algn="l"/>
                <a:tab pos="6143625" algn="l"/>
                <a:tab pos="7058025" algn="l"/>
                <a:tab pos="7972425" algn="l"/>
                <a:tab pos="8886825" algn="l"/>
                <a:tab pos="9801225" algn="l"/>
              </a:tabLst>
              <a:defRPr sz="1400">
                <a:solidFill>
                  <a:srgbClr val="535353"/>
                </a:solidFill>
                <a:latin typeface="Verdana Bold" charset="0"/>
                <a:cs typeface="Heiti SC Medium" charset="0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571625" algn="l"/>
                <a:tab pos="2486025" algn="l"/>
                <a:tab pos="3400425" algn="l"/>
                <a:tab pos="4314825" algn="l"/>
                <a:tab pos="5229225" algn="l"/>
                <a:tab pos="6143625" algn="l"/>
                <a:tab pos="7058025" algn="l"/>
                <a:tab pos="7972425" algn="l"/>
                <a:tab pos="8886825" algn="l"/>
                <a:tab pos="9801225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571625" algn="l"/>
                <a:tab pos="2486025" algn="l"/>
                <a:tab pos="3400425" algn="l"/>
                <a:tab pos="4314825" algn="l"/>
                <a:tab pos="5229225" algn="l"/>
                <a:tab pos="6143625" algn="l"/>
                <a:tab pos="7058025" algn="l"/>
                <a:tab pos="7972425" algn="l"/>
                <a:tab pos="8886825" algn="l"/>
                <a:tab pos="9801225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571625" algn="l"/>
                <a:tab pos="2486025" algn="l"/>
                <a:tab pos="3400425" algn="l"/>
                <a:tab pos="4314825" algn="l"/>
                <a:tab pos="5229225" algn="l"/>
                <a:tab pos="6143625" algn="l"/>
                <a:tab pos="7058025" algn="l"/>
                <a:tab pos="7972425" algn="l"/>
                <a:tab pos="8886825" algn="l"/>
                <a:tab pos="9801225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571625" algn="l"/>
                <a:tab pos="2486025" algn="l"/>
                <a:tab pos="3400425" algn="l"/>
                <a:tab pos="4314825" algn="l"/>
                <a:tab pos="5229225" algn="l"/>
                <a:tab pos="6143625" algn="l"/>
                <a:tab pos="7058025" algn="l"/>
                <a:tab pos="7972425" algn="l"/>
                <a:tab pos="8886825" algn="l"/>
                <a:tab pos="9801225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571625" algn="l"/>
                <a:tab pos="2486025" algn="l"/>
                <a:tab pos="3400425" algn="l"/>
                <a:tab pos="4314825" algn="l"/>
                <a:tab pos="5229225" algn="l"/>
                <a:tab pos="6143625" algn="l"/>
                <a:tab pos="7058025" algn="l"/>
                <a:tab pos="7972425" algn="l"/>
                <a:tab pos="8886825" algn="l"/>
                <a:tab pos="9801225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571625" algn="l"/>
                <a:tab pos="2486025" algn="l"/>
                <a:tab pos="3400425" algn="l"/>
                <a:tab pos="4314825" algn="l"/>
                <a:tab pos="5229225" algn="l"/>
                <a:tab pos="6143625" algn="l"/>
                <a:tab pos="7058025" algn="l"/>
                <a:tab pos="7972425" algn="l"/>
                <a:tab pos="8886825" algn="l"/>
                <a:tab pos="9801225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571625" algn="l"/>
                <a:tab pos="2486025" algn="l"/>
                <a:tab pos="3400425" algn="l"/>
                <a:tab pos="4314825" algn="l"/>
                <a:tab pos="5229225" algn="l"/>
                <a:tab pos="6143625" algn="l"/>
                <a:tab pos="7058025" algn="l"/>
                <a:tab pos="7972425" algn="l"/>
                <a:tab pos="8886825" algn="l"/>
                <a:tab pos="9801225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9pPr>
          </a:lstStyle>
          <a:p>
            <a:pPr marL="285750" indent="-285750">
              <a:buClr>
                <a:srgbClr val="535353"/>
              </a:buClr>
              <a:buFont typeface="Arial" panose="020B0604020202020204" pitchFamily="34" charset="0"/>
              <a:buChar char="•"/>
              <a:defRPr/>
            </a:pPr>
            <a:r>
              <a:rPr lang="en-U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Architecture limitations (as in mobile devices)</a:t>
            </a:r>
          </a:p>
          <a:p>
            <a:pPr marL="285750" indent="-285750">
              <a:buClr>
                <a:srgbClr val="535353"/>
              </a:buClr>
              <a:buFont typeface="Arial" panose="020B0604020202020204" pitchFamily="34" charset="0"/>
              <a:buChar char="•"/>
              <a:defRPr/>
            </a:pPr>
            <a:r>
              <a:rPr lang="en-U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 is no easy API Rest to work with PDFs</a:t>
            </a:r>
          </a:p>
          <a:p>
            <a:pPr marL="285750" indent="-285750">
              <a:buClr>
                <a:srgbClr val="535353"/>
              </a:buClr>
              <a:buFont typeface="Arial" panose="020B0604020202020204" pitchFamily="34" charset="0"/>
              <a:buChar char="•"/>
              <a:defRPr/>
            </a:pPr>
            <a:r>
              <a:rPr lang="en-U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own users and developers have been asking for a cloud API for years</a:t>
            </a:r>
          </a:p>
          <a:p>
            <a:pPr marL="285750" indent="-285750">
              <a:buClr>
                <a:srgbClr val="535353"/>
              </a:buClr>
              <a:buFont typeface="Arial" panose="020B0604020202020204" pitchFamily="34" charset="0"/>
              <a:buChar char="•"/>
              <a:defRPr/>
            </a:pPr>
            <a:r>
              <a:rPr lang="en-U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high volume tasks using a </a:t>
            </a:r>
            <a:r>
              <a:rPr lang="en-U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webapp</a:t>
            </a:r>
            <a:r>
              <a:rPr lang="en-U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can be tedious</a:t>
            </a:r>
          </a:p>
          <a:p>
            <a:pPr marL="285750" indent="-285750">
              <a:buClr>
                <a:srgbClr val="535353"/>
              </a:buClr>
              <a:buFont typeface="Arial" panose="020B0604020202020204" pitchFamily="34" charset="0"/>
              <a:buChar char="•"/>
              <a:defRPr/>
            </a:pPr>
            <a:r>
              <a:rPr lang="en-U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to mention we need this API for our own work at </a:t>
            </a:r>
            <a:r>
              <a:rPr lang="en-U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iLovePDF</a:t>
            </a:r>
            <a:r>
              <a:rPr lang="en-U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>
              <a:buClr>
                <a:srgbClr val="535353"/>
              </a:buClr>
              <a:buFont typeface="Verdana Bold" charset="0"/>
              <a:buNone/>
              <a:defRPr/>
            </a:pPr>
            <a:endParaRPr lang="en-US" altLang="es-ES" dirty="0"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905000" y="0"/>
            <a:ext cx="7086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20" tIns="76320" rIns="117000" bIns="76320" anchor="b"/>
          <a:lstStyle>
            <a:lvl1pPr marL="39688" indent="-38100"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1pPr>
            <a:lvl2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2pPr>
            <a:lvl3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3pPr>
            <a:lvl4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4pPr>
            <a:lvl5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9pPr>
          </a:lstStyle>
          <a:p>
            <a:pPr>
              <a:buSzPct val="100000"/>
            </a:pPr>
            <a:r>
              <a:rPr lang="es-ES" altLang="es-ES" sz="1800" b="1">
                <a:solidFill>
                  <a:srgbClr val="5353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Challenges of high volume PDF processors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905000" y="1219200"/>
            <a:ext cx="7124700" cy="5638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320" tIns="76320" rIns="117000" bIns="76320"/>
          <a:lstStyle>
            <a:lvl1pPr marL="341313" indent="-341313">
              <a:spcBef>
                <a:spcPts val="1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628775" algn="l"/>
                <a:tab pos="2543175" algn="l"/>
                <a:tab pos="3457575" algn="l"/>
                <a:tab pos="4371975" algn="l"/>
                <a:tab pos="5286375" algn="l"/>
                <a:tab pos="6200775" algn="l"/>
                <a:tab pos="7115175" algn="l"/>
                <a:tab pos="8029575" algn="l"/>
                <a:tab pos="8943975" algn="l"/>
                <a:tab pos="9858375" algn="l"/>
              </a:tabLst>
              <a:defRPr sz="1600">
                <a:solidFill>
                  <a:srgbClr val="535353"/>
                </a:solidFill>
                <a:latin typeface="Verdana Bold" charset="0"/>
                <a:cs typeface="Heiti SC Medium" charset="0"/>
              </a:defRPr>
            </a:lvl1pPr>
            <a:lvl2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628775" algn="l"/>
                <a:tab pos="2543175" algn="l"/>
                <a:tab pos="3457575" algn="l"/>
                <a:tab pos="4371975" algn="l"/>
                <a:tab pos="5286375" algn="l"/>
                <a:tab pos="6200775" algn="l"/>
                <a:tab pos="7115175" algn="l"/>
                <a:tab pos="8029575" algn="l"/>
                <a:tab pos="8943975" algn="l"/>
                <a:tab pos="9858375" algn="l"/>
              </a:tabLst>
              <a:defRPr sz="1400">
                <a:solidFill>
                  <a:srgbClr val="535353"/>
                </a:solidFill>
                <a:latin typeface="Verdana Bold" charset="0"/>
                <a:cs typeface="Heiti SC Medium" charset="0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628775" algn="l"/>
                <a:tab pos="2543175" algn="l"/>
                <a:tab pos="3457575" algn="l"/>
                <a:tab pos="4371975" algn="l"/>
                <a:tab pos="5286375" algn="l"/>
                <a:tab pos="6200775" algn="l"/>
                <a:tab pos="7115175" algn="l"/>
                <a:tab pos="8029575" algn="l"/>
                <a:tab pos="8943975" algn="l"/>
                <a:tab pos="9858375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628775" algn="l"/>
                <a:tab pos="2543175" algn="l"/>
                <a:tab pos="3457575" algn="l"/>
                <a:tab pos="4371975" algn="l"/>
                <a:tab pos="5286375" algn="l"/>
                <a:tab pos="6200775" algn="l"/>
                <a:tab pos="7115175" algn="l"/>
                <a:tab pos="8029575" algn="l"/>
                <a:tab pos="8943975" algn="l"/>
                <a:tab pos="9858375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628775" algn="l"/>
                <a:tab pos="2543175" algn="l"/>
                <a:tab pos="3457575" algn="l"/>
                <a:tab pos="4371975" algn="l"/>
                <a:tab pos="5286375" algn="l"/>
                <a:tab pos="6200775" algn="l"/>
                <a:tab pos="7115175" algn="l"/>
                <a:tab pos="8029575" algn="l"/>
                <a:tab pos="8943975" algn="l"/>
                <a:tab pos="9858375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628775" algn="l"/>
                <a:tab pos="2543175" algn="l"/>
                <a:tab pos="3457575" algn="l"/>
                <a:tab pos="4371975" algn="l"/>
                <a:tab pos="5286375" algn="l"/>
                <a:tab pos="6200775" algn="l"/>
                <a:tab pos="7115175" algn="l"/>
                <a:tab pos="8029575" algn="l"/>
                <a:tab pos="8943975" algn="l"/>
                <a:tab pos="9858375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628775" algn="l"/>
                <a:tab pos="2543175" algn="l"/>
                <a:tab pos="3457575" algn="l"/>
                <a:tab pos="4371975" algn="l"/>
                <a:tab pos="5286375" algn="l"/>
                <a:tab pos="6200775" algn="l"/>
                <a:tab pos="7115175" algn="l"/>
                <a:tab pos="8029575" algn="l"/>
                <a:tab pos="8943975" algn="l"/>
                <a:tab pos="9858375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628775" algn="l"/>
                <a:tab pos="2543175" algn="l"/>
                <a:tab pos="3457575" algn="l"/>
                <a:tab pos="4371975" algn="l"/>
                <a:tab pos="5286375" algn="l"/>
                <a:tab pos="6200775" algn="l"/>
                <a:tab pos="7115175" algn="l"/>
                <a:tab pos="8029575" algn="l"/>
                <a:tab pos="8943975" algn="l"/>
                <a:tab pos="9858375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628775" algn="l"/>
                <a:tab pos="2543175" algn="l"/>
                <a:tab pos="3457575" algn="l"/>
                <a:tab pos="4371975" algn="l"/>
                <a:tab pos="5286375" algn="l"/>
                <a:tab pos="6200775" algn="l"/>
                <a:tab pos="7115175" algn="l"/>
                <a:tab pos="8029575" algn="l"/>
                <a:tab pos="8943975" algn="l"/>
                <a:tab pos="9858375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9pPr>
          </a:lstStyle>
          <a:p>
            <a:pPr marL="285750" indent="-285750">
              <a:buClr>
                <a:srgbClr val="535353"/>
              </a:buClr>
              <a:buFont typeface="Arial" panose="020B0604020202020204" pitchFamily="34" charset="0"/>
              <a:buChar char="•"/>
              <a:defRPr/>
            </a:pPr>
            <a:r>
              <a:rPr lang="en-U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and maintaining processing infrastructure</a:t>
            </a:r>
          </a:p>
          <a:p>
            <a:pPr marL="285750" indent="-285750">
              <a:buClr>
                <a:srgbClr val="535353"/>
              </a:buClr>
              <a:buFont typeface="Arial" panose="020B0604020202020204" pitchFamily="34" charset="0"/>
              <a:buChar char="•"/>
              <a:defRPr/>
            </a:pPr>
            <a:r>
              <a:rPr lang="en-U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PDF file security</a:t>
            </a:r>
          </a:p>
          <a:p>
            <a:pPr marL="285750" indent="-285750">
              <a:buClr>
                <a:srgbClr val="535353"/>
              </a:buClr>
              <a:buFont typeface="Arial" panose="020B0604020202020204" pitchFamily="34" charset="0"/>
              <a:buChar char="•"/>
              <a:defRPr/>
            </a:pPr>
            <a:r>
              <a:rPr lang="en-U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and maintaining software across variety of modification types</a:t>
            </a:r>
          </a:p>
          <a:p>
            <a:pPr marL="285750" indent="-285750">
              <a:buClr>
                <a:srgbClr val="535353"/>
              </a:buClr>
              <a:buFont typeface="Arial" panose="020B0604020202020204" pitchFamily="34" charset="0"/>
              <a:buChar char="•"/>
              <a:defRPr/>
            </a:pPr>
            <a:r>
              <a:rPr lang="en-U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Making software development easy</a:t>
            </a:r>
          </a:p>
          <a:p>
            <a:pPr marL="285750" indent="-285750">
              <a:buClr>
                <a:srgbClr val="535353"/>
              </a:buClr>
              <a:buFont typeface="Arial" panose="020B0604020202020204" pitchFamily="34" charset="0"/>
              <a:buChar char="•"/>
              <a:defRPr/>
            </a:pPr>
            <a:r>
              <a:rPr lang="en-U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Conclusions</a:t>
            </a:r>
          </a:p>
          <a:p>
            <a:pPr>
              <a:buClr>
                <a:srgbClr val="535353"/>
              </a:buClr>
              <a:buFont typeface="Verdana Bold" charset="0"/>
              <a:buNone/>
              <a:defRPr/>
            </a:pPr>
            <a:endParaRPr lang="en-US" altLang="es-ES" dirty="0"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1905000" y="0"/>
            <a:ext cx="7086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20" tIns="76320" rIns="117000" bIns="76320" anchor="b"/>
          <a:lstStyle>
            <a:lvl1pPr marL="39688" indent="-38100"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1pPr>
            <a:lvl2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2pPr>
            <a:lvl3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3pPr>
            <a:lvl4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4pPr>
            <a:lvl5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9pPr>
          </a:lstStyle>
          <a:p>
            <a:pPr>
              <a:buSzPct val="100000"/>
            </a:pPr>
            <a:r>
              <a:rPr lang="es-ES" altLang="es-ES" sz="1800" b="1" dirty="0">
                <a:solidFill>
                  <a:srgbClr val="5353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 challenge: Infrastructure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905000" y="1219200"/>
            <a:ext cx="7124700" cy="5638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320" tIns="76320" rIns="117000" bIns="76320"/>
          <a:lstStyle>
            <a:lvl1pPr marL="57150">
              <a:spcBef>
                <a:spcPts val="1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</a:tabLst>
              <a:defRPr sz="1600">
                <a:solidFill>
                  <a:srgbClr val="535353"/>
                </a:solidFill>
                <a:latin typeface="Verdana Bold" charset="0"/>
                <a:cs typeface="Heiti SC Medium" charset="0"/>
              </a:defRPr>
            </a:lvl1pPr>
            <a:lvl2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</a:tabLst>
              <a:defRPr sz="1400">
                <a:solidFill>
                  <a:srgbClr val="535353"/>
                </a:solidFill>
                <a:latin typeface="Verdana Bold" charset="0"/>
                <a:cs typeface="Heiti SC Medium" charset="0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s-ES" altLang="es-ES" dirty="0" err="1">
                <a:ea typeface="+mn-ea"/>
              </a:rPr>
              <a:t>Main</a:t>
            </a:r>
            <a:r>
              <a:rPr lang="es-ES" altLang="es-ES" dirty="0">
                <a:ea typeface="+mn-ea"/>
              </a:rPr>
              <a:t> </a:t>
            </a:r>
            <a:r>
              <a:rPr lang="es-ES" altLang="es-ES" dirty="0" err="1">
                <a:ea typeface="+mn-ea"/>
              </a:rPr>
              <a:t>challenges</a:t>
            </a:r>
            <a:r>
              <a:rPr lang="es-ES" altLang="es-ES" dirty="0">
                <a:ea typeface="+mn-ea"/>
              </a:rPr>
              <a:t>: </a:t>
            </a:r>
          </a:p>
          <a:p>
            <a:pPr marL="342900" indent="-285750">
              <a:buClr>
                <a:srgbClr val="535353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Hardware and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network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failures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happens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marL="342900" indent="-285750">
              <a:buClr>
                <a:srgbClr val="535353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Deployment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scalability</a:t>
            </a:r>
            <a:endParaRPr lang="es-ES" alt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Tx/>
              <a:buFontTx/>
              <a:buNone/>
              <a:defRPr/>
            </a:pPr>
            <a:r>
              <a:rPr lang="es-ES" altLang="es-ES" dirty="0" err="1">
                <a:ea typeface="+mn-ea"/>
              </a:rPr>
              <a:t>How</a:t>
            </a:r>
            <a:r>
              <a:rPr lang="es-ES" altLang="es-ES" dirty="0">
                <a:ea typeface="+mn-ea"/>
              </a:rPr>
              <a:t> </a:t>
            </a:r>
            <a:r>
              <a:rPr lang="es-ES" altLang="es-ES" dirty="0" err="1">
                <a:ea typeface="+mn-ea"/>
              </a:rPr>
              <a:t>we</a:t>
            </a:r>
            <a:r>
              <a:rPr lang="es-ES" altLang="es-ES" dirty="0">
                <a:ea typeface="+mn-ea"/>
              </a:rPr>
              <a:t> </a:t>
            </a:r>
            <a:r>
              <a:rPr lang="es-ES" altLang="es-ES" dirty="0" err="1">
                <a:ea typeface="+mn-ea"/>
              </a:rPr>
              <a:t>overcame</a:t>
            </a:r>
            <a:r>
              <a:rPr lang="es-ES" altLang="es-ES" dirty="0">
                <a:ea typeface="+mn-ea"/>
              </a:rPr>
              <a:t> </a:t>
            </a:r>
            <a:r>
              <a:rPr lang="es-ES" altLang="es-ES" dirty="0" err="1">
                <a:ea typeface="+mn-ea"/>
              </a:rPr>
              <a:t>these</a:t>
            </a:r>
            <a:r>
              <a:rPr lang="es-ES" altLang="es-ES" dirty="0">
                <a:ea typeface="+mn-ea"/>
              </a:rPr>
              <a:t> </a:t>
            </a:r>
            <a:r>
              <a:rPr lang="es-ES" altLang="es-ES" dirty="0" err="1">
                <a:ea typeface="+mn-ea"/>
              </a:rPr>
              <a:t>challenges</a:t>
            </a:r>
            <a:r>
              <a:rPr lang="es-ES" altLang="es-ES" dirty="0">
                <a:ea typeface="+mn-ea"/>
              </a:rPr>
              <a:t>:</a:t>
            </a:r>
          </a:p>
          <a:p>
            <a:pPr marL="342900" indent="-285750">
              <a:buClr>
                <a:srgbClr val="535353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Multi-datacenter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infrastructure</a:t>
            </a:r>
            <a:endParaRPr lang="es-ES" alt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285750">
              <a:buClr>
                <a:srgbClr val="535353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Fail-over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auto-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repairing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infrastructure</a:t>
            </a:r>
            <a:endParaRPr lang="es-ES" alt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285750">
              <a:buClr>
                <a:srgbClr val="535353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Easy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scalability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Ansible</a:t>
            </a:r>
            <a:endParaRPr lang="es-ES" alt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285750">
              <a:buClr>
                <a:srgbClr val="535353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Continous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monitoring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buClr>
                <a:srgbClr val="535353"/>
              </a:buClr>
              <a:buFont typeface="Verdana Bold" charset="0"/>
              <a:buNone/>
              <a:defRPr/>
            </a:pPr>
            <a:endParaRPr lang="es-ES" altLang="es-ES" dirty="0"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905000" y="0"/>
            <a:ext cx="7086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20" tIns="76320" rIns="117000" bIns="76320" anchor="b"/>
          <a:lstStyle>
            <a:lvl1pPr marL="39688" indent="-38100"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1pPr>
            <a:lvl2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2pPr>
            <a:lvl3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3pPr>
            <a:lvl4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4pPr>
            <a:lvl5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9pPr>
          </a:lstStyle>
          <a:p>
            <a:pPr>
              <a:buSzPct val="100000"/>
            </a:pPr>
            <a:r>
              <a:rPr lang="es-ES" altLang="es-ES" sz="1800" b="1">
                <a:solidFill>
                  <a:srgbClr val="5353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 challenge: security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905000" y="1219200"/>
            <a:ext cx="7124700" cy="5638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320" tIns="76320" rIns="117000" bIns="76320"/>
          <a:lstStyle>
            <a:lvl1pPr marL="57150">
              <a:spcBef>
                <a:spcPts val="1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</a:tabLst>
              <a:defRPr sz="1600">
                <a:solidFill>
                  <a:srgbClr val="535353"/>
                </a:solidFill>
                <a:latin typeface="Verdana Bold" charset="0"/>
                <a:cs typeface="Heiti SC Medium" charset="0"/>
              </a:defRPr>
            </a:lvl1pPr>
            <a:lvl2pPr marL="1036638" indent="-404813"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</a:tabLst>
              <a:defRPr sz="1400">
                <a:solidFill>
                  <a:srgbClr val="535353"/>
                </a:solidFill>
                <a:latin typeface="Verdana Bold" charset="0"/>
                <a:cs typeface="Heiti SC Medium" charset="0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s-ES" altLang="es-ES" dirty="0" err="1">
                <a:ea typeface="+mn-ea"/>
              </a:rPr>
              <a:t>Main</a:t>
            </a:r>
            <a:r>
              <a:rPr lang="es-ES" altLang="es-ES" dirty="0">
                <a:ea typeface="+mn-ea"/>
              </a:rPr>
              <a:t> </a:t>
            </a:r>
            <a:r>
              <a:rPr lang="es-ES" altLang="es-ES" dirty="0" err="1">
                <a:ea typeface="+mn-ea"/>
              </a:rPr>
              <a:t>challenges</a:t>
            </a:r>
            <a:r>
              <a:rPr lang="es-ES" altLang="es-ES" dirty="0">
                <a:ea typeface="+mn-ea"/>
              </a:rPr>
              <a:t>:</a:t>
            </a:r>
          </a:p>
          <a:p>
            <a:pPr marL="342900" indent="-285750">
              <a:buClr>
                <a:srgbClr val="535353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</a:tabLst>
              <a:defRPr/>
            </a:pP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Outside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developers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infrastructure</a:t>
            </a:r>
            <a:endParaRPr lang="es-ES" alt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285750">
              <a:buClr>
                <a:srgbClr val="535353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insecurity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Cloud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Processing</a:t>
            </a:r>
            <a:endParaRPr lang="es-ES" alt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Tx/>
              <a:buFontTx/>
              <a:buNone/>
              <a:defRPr/>
            </a:pPr>
            <a:r>
              <a:rPr lang="es-ES" altLang="es-ES" dirty="0" err="1">
                <a:ea typeface="+mn-ea"/>
              </a:rPr>
              <a:t>How</a:t>
            </a:r>
            <a:r>
              <a:rPr lang="es-ES" altLang="es-ES" dirty="0">
                <a:ea typeface="+mn-ea"/>
              </a:rPr>
              <a:t> </a:t>
            </a:r>
            <a:r>
              <a:rPr lang="es-ES" altLang="es-ES" dirty="0" err="1">
                <a:ea typeface="+mn-ea"/>
              </a:rPr>
              <a:t>we</a:t>
            </a:r>
            <a:r>
              <a:rPr lang="es-ES" altLang="es-ES" dirty="0">
                <a:ea typeface="+mn-ea"/>
              </a:rPr>
              <a:t> </a:t>
            </a:r>
            <a:r>
              <a:rPr lang="es-ES" altLang="es-ES" dirty="0" err="1">
                <a:ea typeface="+mn-ea"/>
              </a:rPr>
              <a:t>overcame</a:t>
            </a:r>
            <a:r>
              <a:rPr lang="es-ES" altLang="es-ES" dirty="0">
                <a:ea typeface="+mn-ea"/>
              </a:rPr>
              <a:t> </a:t>
            </a:r>
            <a:r>
              <a:rPr lang="es-ES" altLang="es-ES" dirty="0" err="1">
                <a:ea typeface="+mn-ea"/>
              </a:rPr>
              <a:t>these</a:t>
            </a:r>
            <a:r>
              <a:rPr lang="es-ES" altLang="es-ES" dirty="0">
                <a:ea typeface="+mn-ea"/>
              </a:rPr>
              <a:t> </a:t>
            </a:r>
            <a:r>
              <a:rPr lang="es-ES" altLang="es-ES" dirty="0" err="1">
                <a:ea typeface="+mn-ea"/>
              </a:rPr>
              <a:t>challenges</a:t>
            </a:r>
            <a:r>
              <a:rPr lang="es-ES" altLang="es-ES" dirty="0">
                <a:ea typeface="+mn-ea"/>
              </a:rPr>
              <a:t>:</a:t>
            </a:r>
          </a:p>
          <a:p>
            <a:pPr marL="342900" indent="-285750">
              <a:buClr>
                <a:srgbClr val="535353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types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authentication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917575" lvl="1" indent="-285750">
              <a:buClr>
                <a:srgbClr val="535353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JWT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signed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Server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side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code</a:t>
            </a:r>
            <a:endParaRPr lang="es-ES" alt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7575" lvl="1" indent="-285750">
              <a:buClr>
                <a:srgbClr val="535353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Authentication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server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side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code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(JavaScript)</a:t>
            </a:r>
          </a:p>
          <a:p>
            <a:pPr marL="342900" indent="-285750">
              <a:buClr>
                <a:srgbClr val="535353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Domain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filtering</a:t>
            </a:r>
            <a:endParaRPr lang="es-ES" alt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285750">
              <a:buClr>
                <a:srgbClr val="535353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filtering</a:t>
            </a:r>
            <a:endParaRPr lang="es-ES" alt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285750">
              <a:buClr>
                <a:srgbClr val="535353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File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deletion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triggered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automatically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removed</a:t>
            </a:r>
            <a:endParaRPr lang="es-ES" alt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285750">
              <a:buClr>
                <a:srgbClr val="535353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File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encryption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server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side</a:t>
            </a:r>
            <a:endParaRPr lang="es-ES" alt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7575" lvl="1" indent="-285750">
              <a:buClr>
                <a:srgbClr val="535353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File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encryption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never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stored</a:t>
            </a:r>
            <a:endParaRPr lang="es-ES" alt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535353"/>
              </a:buClr>
              <a:buFont typeface="Verdana Bold" charset="0"/>
              <a:buNone/>
              <a:defRPr/>
            </a:pPr>
            <a:endParaRPr lang="es-ES" altLang="es-ES" dirty="0"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052513"/>
            <a:ext cx="5487987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1908175" y="0"/>
            <a:ext cx="7086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20" tIns="76320" rIns="117000" bIns="76320" anchor="b"/>
          <a:lstStyle>
            <a:lvl1pPr marL="39688" indent="-38100"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1pPr>
            <a:lvl2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2pPr>
            <a:lvl3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3pPr>
            <a:lvl4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4pPr>
            <a:lvl5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9pPr>
          </a:lstStyle>
          <a:p>
            <a:pPr>
              <a:buSzPct val="100000"/>
            </a:pPr>
            <a:r>
              <a:rPr lang="es-ES" altLang="es-ES" sz="1800" b="1" dirty="0">
                <a:solidFill>
                  <a:srgbClr val="5353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File encryption server side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1905000" y="0"/>
            <a:ext cx="7086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20" tIns="76320" rIns="117000" bIns="76320" anchor="b"/>
          <a:lstStyle>
            <a:lvl1pPr marL="39688" indent="-38100"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1pPr>
            <a:lvl2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2pPr>
            <a:lvl3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3pPr>
            <a:lvl4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4pPr>
            <a:lvl5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9pPr>
          </a:lstStyle>
          <a:p>
            <a:pPr>
              <a:buSzPct val="100000"/>
            </a:pPr>
            <a:r>
              <a:rPr lang="es-ES" altLang="es-ES" sz="1800" b="1" dirty="0">
                <a:solidFill>
                  <a:srgbClr val="5353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Third challenge: variety of modification types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905000" y="1219200"/>
            <a:ext cx="7124700" cy="5638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320" tIns="76320" rIns="117000" bIns="76320"/>
          <a:lstStyle>
            <a:lvl1pPr marL="57150">
              <a:spcBef>
                <a:spcPts val="1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</a:tabLst>
              <a:defRPr sz="1600">
                <a:solidFill>
                  <a:srgbClr val="535353"/>
                </a:solidFill>
                <a:latin typeface="Verdana Bold" charset="0"/>
                <a:cs typeface="Heiti SC Medium" charset="0"/>
              </a:defRPr>
            </a:lvl1pPr>
            <a:lvl2pPr marL="1036638" indent="-404813"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</a:tabLst>
              <a:defRPr sz="1400">
                <a:solidFill>
                  <a:srgbClr val="535353"/>
                </a:solidFill>
                <a:latin typeface="Verdana Bold" charset="0"/>
                <a:cs typeface="Heiti SC Medium" charset="0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s-ES" altLang="es-E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</a:t>
            </a:r>
            <a: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challenges</a:t>
            </a:r>
            <a: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342900" indent="-285750">
              <a:buClr>
                <a:srgbClr val="535353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Offer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quality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standard PDF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processing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indent="-285750">
              <a:buClr>
                <a:srgbClr val="535353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types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processing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needs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platforms</a:t>
            </a:r>
            <a:endParaRPr lang="es-ES" alt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285750">
              <a:buClr>
                <a:srgbClr val="535353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Many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PDFs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damaged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corrupted</a:t>
            </a:r>
            <a:endParaRPr lang="es-ES" alt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Tx/>
              <a:buFontTx/>
              <a:buNone/>
              <a:defRPr/>
            </a:pPr>
            <a:r>
              <a:rPr lang="es-ES" altLang="es-E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</a:t>
            </a:r>
            <a: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</a:t>
            </a:r>
            <a: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overcame</a:t>
            </a:r>
            <a: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these</a:t>
            </a:r>
            <a: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challenges</a:t>
            </a:r>
            <a: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342900" indent="-285750">
              <a:buClr>
                <a:srgbClr val="535353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developing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PDF Tools AG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technology</a:t>
            </a:r>
            <a:endParaRPr lang="es-ES" alt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535353"/>
              </a:buClr>
              <a:buFont typeface="Verdana Bold" charset="0"/>
              <a:buNone/>
              <a:defRPr/>
            </a:pPr>
            <a:endParaRPr lang="es-ES" altLang="es-ES" dirty="0">
              <a:ea typeface="+mn-ea"/>
            </a:endParaRPr>
          </a:p>
          <a:p>
            <a:pPr>
              <a:buClr>
                <a:srgbClr val="535353"/>
              </a:buClr>
              <a:buFont typeface="Verdana Bold" charset="0"/>
              <a:buNone/>
              <a:defRPr/>
            </a:pPr>
            <a:endParaRPr lang="es-ES" altLang="es-ES" dirty="0">
              <a:ea typeface="+mn-ea"/>
            </a:endParaRPr>
          </a:p>
          <a:p>
            <a:pPr>
              <a:buClr>
                <a:srgbClr val="535353"/>
              </a:buClr>
              <a:defRPr/>
            </a:pPr>
            <a:r>
              <a:rPr lang="es-ES" altLang="es-E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Standardizing</a:t>
            </a:r>
            <a: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342900" lvl="1" indent="-285750">
              <a:buClr>
                <a:srgbClr val="535353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</a:t>
            </a:r>
            <a:endParaRPr lang="es-ES" alt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-285750">
              <a:buClr>
                <a:srgbClr val="535353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Upload</a:t>
            </a:r>
            <a:endParaRPr lang="es-ES" alt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-285750">
              <a:buClr>
                <a:srgbClr val="535353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Processing</a:t>
            </a:r>
            <a:endParaRPr lang="es-ES" alt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-285750">
              <a:buClr>
                <a:srgbClr val="535353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Download</a:t>
            </a:r>
            <a:endParaRPr lang="es-ES" alt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89040"/>
            <a:ext cx="819150" cy="8191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iLovePDF API tools</a:t>
            </a:r>
            <a:endParaRPr lang="es-ES_tradnl" altLang="es-ES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059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83568" y="2564904"/>
            <a:ext cx="504056" cy="27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9pPr>
          </a:lstStyle>
          <a:p>
            <a:fld id="{6405583C-072B-457C-9423-E9815E44741C}" type="slidenum">
              <a:rPr lang="en-US" altLang="es-ES" sz="800">
                <a:solidFill>
                  <a:srgbClr val="808080"/>
                </a:solidFill>
                <a:latin typeface="Verdana Bold" pitchFamily="34" charset="0"/>
                <a:ea typeface="Heiti SC Light" charset="0"/>
                <a:cs typeface="Heiti SC Light" charset="0"/>
                <a:sym typeface="Verdana Bold" pitchFamily="34" charset="0"/>
              </a:rPr>
              <a:pPr/>
              <a:t>27</a:t>
            </a:fld>
            <a:endParaRPr lang="en-US" altLang="es-ES" sz="800">
              <a:solidFill>
                <a:srgbClr val="808080"/>
              </a:solidFill>
              <a:latin typeface="Verdana Bold" pitchFamily="34" charset="0"/>
              <a:ea typeface="Heiti SC Light" charset="0"/>
              <a:cs typeface="Heiti SC Light" charset="0"/>
              <a:sym typeface="Verdana Bold" pitchFamily="34" charset="0"/>
            </a:endParaRPr>
          </a:p>
        </p:txBody>
      </p:sp>
      <p:pic>
        <p:nvPicPr>
          <p:cNvPr id="45060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125538"/>
            <a:ext cx="6840538" cy="512445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1905000" y="0"/>
            <a:ext cx="7086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20" tIns="76320" rIns="117000" bIns="76320" anchor="b"/>
          <a:lstStyle>
            <a:lvl1pPr marL="39688" indent="-38100"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1pPr>
            <a:lvl2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2pPr>
            <a:lvl3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3pPr>
            <a:lvl4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4pPr>
            <a:lvl5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9pPr>
          </a:lstStyle>
          <a:p>
            <a:pPr>
              <a:buSzPct val="100000"/>
            </a:pPr>
            <a:r>
              <a:rPr lang="es-ES" altLang="es-ES" sz="1800" b="1">
                <a:solidFill>
                  <a:srgbClr val="5353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Fourth challenge: make software development easy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763713" y="1219200"/>
            <a:ext cx="7227887" cy="5638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320" tIns="76320" rIns="117000" bIns="76320"/>
          <a:lstStyle>
            <a:lvl1pPr marL="538163" indent="-482600">
              <a:spcBef>
                <a:spcPts val="1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535353"/>
                </a:solidFill>
                <a:latin typeface="Verdana Bold" charset="0"/>
                <a:cs typeface="Heiti SC Medium" charset="0"/>
              </a:defRPr>
            </a:lvl1pPr>
            <a:lvl2pPr marL="1036638" indent="-404813"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535353"/>
                </a:solidFill>
                <a:latin typeface="Verdana Bold" charset="0"/>
                <a:cs typeface="Heiti SC Medium" charset="0"/>
              </a:defRPr>
            </a:lvl2pPr>
            <a:lvl3pPr marL="1609725" indent="-328613"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9pPr>
          </a:lstStyle>
          <a:p>
            <a:pPr marL="55563" indent="0">
              <a:buClr>
                <a:srgbClr val="535353"/>
              </a:buClr>
              <a:defRPr/>
            </a:pPr>
            <a:r>
              <a:rPr lang="es-ES" altLang="es-E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</a:t>
            </a:r>
            <a: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challenges</a:t>
            </a:r>
            <a: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342900" lvl="1" indent="-285750">
              <a:spcBef>
                <a:spcPts val="1500"/>
              </a:spcBef>
              <a:buClr>
                <a:srgbClr val="535353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easy</a:t>
            </a:r>
            <a:endParaRPr lang="es-ES" alt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-285750">
              <a:spcBef>
                <a:spcPts val="1500"/>
              </a:spcBef>
              <a:buClr>
                <a:srgbClr val="535353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Teaching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developers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take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advantage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PDF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processing</a:t>
            </a:r>
            <a:endParaRPr lang="es-ES" alt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-285750">
              <a:spcBef>
                <a:spcPts val="1500"/>
              </a:spcBef>
              <a:buClr>
                <a:srgbClr val="535353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Monitoring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optimizing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processing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55563" indent="0">
              <a:buClr>
                <a:srgbClr val="535353"/>
              </a:buClr>
              <a:defRPr/>
            </a:pPr>
            <a:r>
              <a:rPr lang="es-ES" altLang="es-E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</a:t>
            </a:r>
            <a: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</a:t>
            </a:r>
            <a: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overcame</a:t>
            </a:r>
            <a: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</a:t>
            </a:r>
            <a: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342900" lvl="1" indent="-285750">
              <a:spcBef>
                <a:spcPts val="1500"/>
              </a:spcBef>
              <a:buClr>
                <a:srgbClr val="535353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Offering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official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libraries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multiple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languages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914400" lvl="2" indent="-285750">
              <a:buClr>
                <a:srgbClr val="535353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dirty="0">
                <a:ea typeface="+mn-ea"/>
              </a:rPr>
              <a:t>PHP, JavaScript, Ruby, .NET</a:t>
            </a:r>
          </a:p>
          <a:p>
            <a:pPr lvl="2">
              <a:buClr>
                <a:srgbClr val="535353"/>
              </a:buClr>
              <a:buFont typeface="Verdana" panose="020B0604030504040204" pitchFamily="34" charset="0"/>
              <a:buNone/>
              <a:defRPr/>
            </a:pPr>
            <a:endParaRPr lang="es-ES" altLang="es-ES" sz="500" dirty="0">
              <a:ea typeface="+mn-ea"/>
            </a:endParaRPr>
          </a:p>
          <a:p>
            <a:pPr>
              <a:spcBef>
                <a:spcPts val="400"/>
              </a:spcBef>
              <a:buClrTx/>
              <a:buFontTx/>
              <a:buNone/>
              <a:defRPr/>
            </a:pPr>
            <a:r>
              <a:rPr lang="es-ES" altLang="es-E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</a:t>
            </a:r>
            <a: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button</a:t>
            </a:r>
            <a: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s-ES" altLang="es-E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iLovePDF</a:t>
            </a:r>
            <a: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6 </a:t>
            </a:r>
            <a:r>
              <a:rPr lang="es-ES" altLang="es-E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lines</a:t>
            </a:r>
            <a: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s-ES" altLang="es-E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code</a:t>
            </a:r>
            <a: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s-ES" altLang="es-E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endParaRPr lang="es-ES" altLang="es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400"/>
              </a:spcBef>
              <a:buClrTx/>
              <a:buFontTx/>
              <a:buNone/>
              <a:defRPr/>
            </a:pPr>
            <a:r>
              <a:rPr lang="es-ES" altLang="es-E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iLovePDF</a:t>
            </a:r>
            <a:r>
              <a:rPr lang="es-ES" alt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API</a:t>
            </a:r>
          </a:p>
          <a:p>
            <a:pPr lvl="1">
              <a:buClr>
                <a:srgbClr val="535353"/>
              </a:buClr>
              <a:buFont typeface="Verdana Bold" charset="0"/>
              <a:buNone/>
              <a:defRPr/>
            </a:pPr>
            <a:endParaRPr lang="es-ES" altLang="es-ES" sz="1600" b="1" dirty="0">
              <a:ea typeface="+mn-ea"/>
            </a:endParaRPr>
          </a:p>
        </p:txBody>
      </p:sp>
      <p:pic>
        <p:nvPicPr>
          <p:cNvPr id="4608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52963"/>
            <a:ext cx="48926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advanced Library example</a:t>
            </a:r>
            <a:endParaRPr lang="es-ES_tradnl" altLang="es-E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131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83568" y="2564904"/>
            <a:ext cx="504056" cy="27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9pPr>
          </a:lstStyle>
          <a:p>
            <a:fld id="{30B5DC85-8985-4617-B53B-77EFC6F17D10}" type="slidenum">
              <a:rPr lang="en-US" altLang="es-ES" sz="800">
                <a:solidFill>
                  <a:srgbClr val="808080"/>
                </a:solidFill>
                <a:latin typeface="Verdana Bold" pitchFamily="34" charset="0"/>
                <a:ea typeface="Heiti SC Light" charset="0"/>
                <a:cs typeface="Heiti SC Light" charset="0"/>
                <a:sym typeface="Verdana Bold" pitchFamily="34" charset="0"/>
              </a:rPr>
              <a:pPr/>
              <a:t>29</a:t>
            </a:fld>
            <a:endParaRPr lang="en-US" altLang="es-ES" sz="800">
              <a:solidFill>
                <a:srgbClr val="808080"/>
              </a:solidFill>
              <a:latin typeface="Verdana Bold" pitchFamily="34" charset="0"/>
              <a:ea typeface="Heiti SC Light" charset="0"/>
              <a:cs typeface="Heiti SC Light" charset="0"/>
              <a:sym typeface="Verdana Bold" pitchFamily="34" charset="0"/>
            </a:endParaRPr>
          </a:p>
        </p:txBody>
      </p:sp>
      <p:pic>
        <p:nvPicPr>
          <p:cNvPr id="4813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96975"/>
            <a:ext cx="695642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hteck 30"/>
          <p:cNvSpPr>
            <a:spLocks noChangeArrowheads="1"/>
          </p:cNvSpPr>
          <p:nvPr/>
        </p:nvSpPr>
        <p:spPr bwMode="auto">
          <a:xfrm>
            <a:off x="87313" y="1089025"/>
            <a:ext cx="1520825" cy="2032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1pPr>
            <a:lvl2pPr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2pPr>
            <a:lvl3pPr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3pPr>
            <a:lvl4pPr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4pPr>
            <a:lvl5pPr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9pPr>
          </a:lstStyle>
          <a:p>
            <a:pPr defTabSz="914400" eaLnBrk="1" hangingPunct="1"/>
            <a:endParaRPr lang="en-US" altLang="en-US">
              <a:solidFill>
                <a:srgbClr val="000000"/>
              </a:solidFill>
              <a:ea typeface="Heiti SC Light" charset="0"/>
              <a:cs typeface="Heiti SC Light" charset="0"/>
              <a:sym typeface="Arial" charset="0"/>
            </a:endParaRPr>
          </a:p>
        </p:txBody>
      </p:sp>
      <p:sp>
        <p:nvSpPr>
          <p:cNvPr id="8195" name="Rectangle 3"/>
          <p:cNvSpPr>
            <a:spLocks/>
          </p:cNvSpPr>
          <p:nvPr/>
        </p:nvSpPr>
        <p:spPr bwMode="auto">
          <a:xfrm>
            <a:off x="1905000" y="6553200"/>
            <a:ext cx="59436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9688"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1pPr>
            <a:lvl2pPr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2pPr>
            <a:lvl3pPr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3pPr>
            <a:lvl4pPr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4pPr>
            <a:lvl5pPr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808080"/>
                </a:solidFill>
                <a:latin typeface="Verdana" pitchFamily="34" charset="0"/>
                <a:ea typeface="Heiti SC Light" charset="0"/>
                <a:cs typeface="Heiti SC Light" charset="0"/>
                <a:sym typeface="Verdana" pitchFamily="34" charset="0"/>
              </a:rPr>
              <a:t>A PDF Association Presentation · © 2017 by PDF Association · www.pdfa.org</a:t>
            </a:r>
          </a:p>
        </p:txBody>
      </p:sp>
      <p:pic>
        <p:nvPicPr>
          <p:cNvPr id="8197" name="Picture 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6324600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10"/>
          <p:cNvSpPr>
            <a:spLocks/>
          </p:cNvSpPr>
          <p:nvPr/>
        </p:nvSpPr>
        <p:spPr bwMode="auto">
          <a:xfrm>
            <a:off x="0" y="6553200"/>
            <a:ext cx="16764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9688"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1pPr>
            <a:lvl2pPr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2pPr>
            <a:lvl3pPr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3pPr>
            <a:lvl4pPr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4pPr>
            <a:lvl5pPr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9pPr>
          </a:lstStyle>
          <a:p>
            <a:pPr algn="ctr" eaLnBrk="1" hangingPunct="1"/>
            <a:r>
              <a:rPr lang="en-US" altLang="en-US" sz="700">
                <a:solidFill>
                  <a:srgbClr val="808080"/>
                </a:solidFill>
                <a:latin typeface="Verdana" pitchFamily="34" charset="0"/>
                <a:ea typeface="Heiti SC Light" charset="0"/>
                <a:cs typeface="Heiti SC Light" charset="0"/>
                <a:sym typeface="Verdana" pitchFamily="34" charset="0"/>
              </a:rPr>
              <a:t>2017-05-15</a:t>
            </a:r>
          </a:p>
        </p:txBody>
      </p:sp>
      <p:sp>
        <p:nvSpPr>
          <p:cNvPr id="8199" name="Titel 1"/>
          <p:cNvSpPr txBox="1">
            <a:spLocks/>
          </p:cNvSpPr>
          <p:nvPr/>
        </p:nvSpPr>
        <p:spPr bwMode="auto">
          <a:xfrm>
            <a:off x="1866106" y="0"/>
            <a:ext cx="7086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39688" indent="-39688" defTabSz="685800"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1pPr>
            <a:lvl2pPr defTabSz="685800"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2pPr>
            <a:lvl3pPr defTabSz="685800"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3pPr>
            <a:lvl4pPr defTabSz="685800"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4pPr>
            <a:lvl5pPr defTabSz="685800"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 dirty="0">
                <a:solidFill>
                  <a:srgbClr val="535353"/>
                </a:solidFill>
                <a:latin typeface="Verdana" pitchFamily="34" charset="0"/>
                <a:ea typeface="Heiti SC Light" charset="0"/>
                <a:cs typeface="Heiti SC Light" charset="0"/>
                <a:sym typeface="Verdana Bold" pitchFamily="34" charset="0"/>
              </a:rPr>
              <a:t>About PDF Tools AG</a:t>
            </a:r>
            <a:endParaRPr lang="en-GB" altLang="en-US" sz="1800" b="1" dirty="0">
              <a:solidFill>
                <a:srgbClr val="535353"/>
              </a:solidFill>
              <a:latin typeface="Verdana" pitchFamily="34" charset="0"/>
              <a:ea typeface="Heiti SC Light" charset="0"/>
              <a:cs typeface="Heiti SC Light" charset="0"/>
              <a:sym typeface="Verdana Bold" pitchFamily="34" charset="0"/>
            </a:endParaRPr>
          </a:p>
        </p:txBody>
      </p:sp>
      <p:sp>
        <p:nvSpPr>
          <p:cNvPr id="52" name="Rectangle 4"/>
          <p:cNvSpPr>
            <a:spLocks noChangeAspect="1"/>
          </p:cNvSpPr>
          <p:nvPr/>
        </p:nvSpPr>
        <p:spPr>
          <a:xfrm>
            <a:off x="1865313" y="1295400"/>
            <a:ext cx="2276475" cy="4294188"/>
          </a:xfrm>
          <a:prstGeom prst="rect">
            <a:avLst/>
          </a:prstGeom>
          <a:solidFill>
            <a:srgbClr val="008BD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Open Sans"/>
              <a:ea typeface="+mn-ea"/>
              <a:cs typeface="+mn-cs"/>
            </a:endParaRPr>
          </a:p>
        </p:txBody>
      </p:sp>
      <p:sp>
        <p:nvSpPr>
          <p:cNvPr id="53" name="Rectangle 5"/>
          <p:cNvSpPr>
            <a:spLocks noChangeAspect="1"/>
          </p:cNvSpPr>
          <p:nvPr/>
        </p:nvSpPr>
        <p:spPr>
          <a:xfrm>
            <a:off x="4271963" y="1287463"/>
            <a:ext cx="2274887" cy="4294187"/>
          </a:xfrm>
          <a:prstGeom prst="rect">
            <a:avLst/>
          </a:prstGeom>
          <a:solidFill>
            <a:srgbClr val="008BD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Open Sans"/>
              <a:ea typeface="+mn-ea"/>
              <a:cs typeface="+mn-cs"/>
            </a:endParaRPr>
          </a:p>
        </p:txBody>
      </p:sp>
      <p:sp>
        <p:nvSpPr>
          <p:cNvPr id="54" name="Rectangle 6"/>
          <p:cNvSpPr>
            <a:spLocks noChangeAspect="1"/>
          </p:cNvSpPr>
          <p:nvPr/>
        </p:nvSpPr>
        <p:spPr>
          <a:xfrm>
            <a:off x="6672263" y="1295400"/>
            <a:ext cx="2276475" cy="4294188"/>
          </a:xfrm>
          <a:prstGeom prst="rect">
            <a:avLst/>
          </a:prstGeom>
          <a:solidFill>
            <a:srgbClr val="008BD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Open Sans"/>
              <a:ea typeface="+mn-ea"/>
              <a:cs typeface="+mn-cs"/>
            </a:endParaRPr>
          </a:p>
        </p:txBody>
      </p:sp>
      <p:sp>
        <p:nvSpPr>
          <p:cNvPr id="8203" name="Textfeld 9"/>
          <p:cNvSpPr txBox="1">
            <a:spLocks noChangeArrowheads="1"/>
          </p:cNvSpPr>
          <p:nvPr/>
        </p:nvSpPr>
        <p:spPr bwMode="auto">
          <a:xfrm>
            <a:off x="2384425" y="2151063"/>
            <a:ext cx="146367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CH" altLang="de-DE" sz="2000" dirty="0">
                <a:solidFill>
                  <a:srgbClr val="FFFFFF"/>
                </a:solidFill>
                <a:latin typeface="Open Sans Condensed" pitchFamily="34" charset="0"/>
                <a:ea typeface="Arial Unicode MS" pitchFamily="34" charset="-128"/>
                <a:cs typeface="Arial Unicode MS" pitchFamily="34" charset="-128"/>
                <a:sym typeface="Arial" charset="0"/>
              </a:rPr>
              <a:t>COMPANY</a:t>
            </a:r>
          </a:p>
        </p:txBody>
      </p:sp>
      <p:sp>
        <p:nvSpPr>
          <p:cNvPr id="8204" name="Textfeld 12"/>
          <p:cNvSpPr txBox="1">
            <a:spLocks noChangeArrowheads="1"/>
          </p:cNvSpPr>
          <p:nvPr/>
        </p:nvSpPr>
        <p:spPr bwMode="auto">
          <a:xfrm>
            <a:off x="4619625" y="2151063"/>
            <a:ext cx="162877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CH" altLang="de-DE" sz="2000">
                <a:solidFill>
                  <a:srgbClr val="FFFFFF"/>
                </a:solidFill>
                <a:latin typeface="Open Sans Condensed" pitchFamily="34" charset="0"/>
                <a:ea typeface="Arial Unicode MS" pitchFamily="34" charset="-128"/>
                <a:cs typeface="Arial Unicode MS" pitchFamily="34" charset="-128"/>
                <a:sym typeface="Arial" charset="0"/>
              </a:rPr>
              <a:t>PRODUCTS</a:t>
            </a:r>
          </a:p>
        </p:txBody>
      </p:sp>
      <p:sp>
        <p:nvSpPr>
          <p:cNvPr id="8205" name="Textfeld 13"/>
          <p:cNvSpPr txBox="1">
            <a:spLocks noChangeArrowheads="1"/>
          </p:cNvSpPr>
          <p:nvPr/>
        </p:nvSpPr>
        <p:spPr bwMode="auto">
          <a:xfrm>
            <a:off x="6945313" y="2151063"/>
            <a:ext cx="16510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CH" altLang="de-DE" sz="2000">
                <a:solidFill>
                  <a:srgbClr val="FFFFFF"/>
                </a:solidFill>
                <a:latin typeface="Open Sans Condensed" pitchFamily="34" charset="0"/>
                <a:ea typeface="Arial Unicode MS" pitchFamily="34" charset="-128"/>
                <a:cs typeface="Arial Unicode MS" pitchFamily="34" charset="-128"/>
                <a:sym typeface="Arial" charset="0"/>
              </a:rPr>
              <a:t>CUSTOMER</a:t>
            </a:r>
          </a:p>
        </p:txBody>
      </p:sp>
      <p:pic>
        <p:nvPicPr>
          <p:cNvPr id="820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1430338"/>
            <a:ext cx="576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Grafik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1597025"/>
            <a:ext cx="4191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Grafik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1438275"/>
            <a:ext cx="4222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9" name="Rechteck 11"/>
          <p:cNvSpPr>
            <a:spLocks noChangeArrowheads="1"/>
          </p:cNvSpPr>
          <p:nvPr/>
        </p:nvSpPr>
        <p:spPr bwMode="auto">
          <a:xfrm>
            <a:off x="4271963" y="2474913"/>
            <a:ext cx="2274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altLang="de-DE" sz="1800">
                <a:solidFill>
                  <a:srgbClr val="FFFFFF"/>
                </a:solidFill>
                <a:latin typeface="Open Sans Condensed Light" pitchFamily="34" charset="0"/>
                <a:ea typeface="Arial Unicode MS" pitchFamily="34" charset="-128"/>
                <a:cs typeface="Arial Unicode MS" pitchFamily="34" charset="-128"/>
                <a:sym typeface="Arial" charset="0"/>
              </a:rPr>
              <a:t>Server based PDF software for all common platforms</a:t>
            </a:r>
          </a:p>
        </p:txBody>
      </p:sp>
      <p:sp>
        <p:nvSpPr>
          <p:cNvPr id="8210" name="Rechteck 61"/>
          <p:cNvSpPr>
            <a:spLocks noChangeArrowheads="1"/>
          </p:cNvSpPr>
          <p:nvPr/>
        </p:nvSpPr>
        <p:spPr bwMode="auto">
          <a:xfrm>
            <a:off x="6657975" y="2413000"/>
            <a:ext cx="22907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ts val="600"/>
              </a:spcBef>
              <a:buClr>
                <a:srgbClr val="00B1EB"/>
              </a:buClr>
              <a:buSzPct val="80000"/>
              <a:buFont typeface="Arial" charset="0"/>
              <a:buNone/>
            </a:pPr>
            <a:r>
              <a:rPr lang="de-CH" altLang="de-DE" sz="1800">
                <a:solidFill>
                  <a:srgbClr val="FFFFFF"/>
                </a:solidFill>
                <a:latin typeface="Open Sans Condensed Light" pitchFamily="34" charset="0"/>
                <a:ea typeface="Arial Unicode MS" pitchFamily="34" charset="-128"/>
                <a:cs typeface="Arial Unicode MS" pitchFamily="34" charset="-128"/>
                <a:sym typeface="Arial" charset="0"/>
              </a:rPr>
              <a:t>OEM</a:t>
            </a:r>
            <a:r>
              <a:rPr lang="de-CH" altLang="de-DE" sz="2000">
                <a:solidFill>
                  <a:srgbClr val="FFFFFF"/>
                </a:solidFill>
                <a:latin typeface="Myriad Pro" pitchFamily="34" charset="0"/>
                <a:ea typeface="MS PGothic" pitchFamily="34" charset="-128"/>
                <a:sym typeface="Arial" charset="0"/>
              </a:rPr>
              <a:t/>
            </a:r>
            <a:br>
              <a:rPr lang="de-CH" altLang="de-DE" sz="2000">
                <a:solidFill>
                  <a:srgbClr val="FFFFFF"/>
                </a:solidFill>
                <a:latin typeface="Myriad Pro" pitchFamily="34" charset="0"/>
                <a:ea typeface="MS PGothic" pitchFamily="34" charset="-128"/>
                <a:sym typeface="Arial" charset="0"/>
              </a:rPr>
            </a:br>
            <a:r>
              <a:rPr lang="de-CH" altLang="de-DE" sz="1800">
                <a:solidFill>
                  <a:srgbClr val="FFFFFF"/>
                </a:solidFill>
                <a:latin typeface="Open Sans Condensed Light" pitchFamily="34" charset="0"/>
                <a:ea typeface="Arial Unicode MS" pitchFamily="34" charset="-128"/>
                <a:cs typeface="Arial Unicode MS" pitchFamily="34" charset="-128"/>
                <a:sym typeface="Arial" charset="0"/>
              </a:rPr>
              <a:t>Integrators</a:t>
            </a:r>
            <a:r>
              <a:rPr lang="de-CH" altLang="de-DE" sz="2000">
                <a:solidFill>
                  <a:srgbClr val="FFFFFF"/>
                </a:solidFill>
                <a:latin typeface="Myriad Pro" pitchFamily="34" charset="0"/>
                <a:ea typeface="MS PGothic" pitchFamily="34" charset="-128"/>
                <a:sym typeface="Arial" charset="0"/>
              </a:rPr>
              <a:t/>
            </a:r>
            <a:br>
              <a:rPr lang="de-CH" altLang="de-DE" sz="2000">
                <a:solidFill>
                  <a:srgbClr val="FFFFFF"/>
                </a:solidFill>
                <a:latin typeface="Myriad Pro" pitchFamily="34" charset="0"/>
                <a:ea typeface="MS PGothic" pitchFamily="34" charset="-128"/>
                <a:sym typeface="Arial" charset="0"/>
              </a:rPr>
            </a:br>
            <a:r>
              <a:rPr lang="de-CH" altLang="de-DE" sz="1800">
                <a:solidFill>
                  <a:srgbClr val="FFFFFF"/>
                </a:solidFill>
                <a:latin typeface="Open Sans Condensed Light" pitchFamily="34" charset="0"/>
                <a:ea typeface="Arial Unicode MS" pitchFamily="34" charset="-128"/>
                <a:cs typeface="Arial Unicode MS" pitchFamily="34" charset="-128"/>
                <a:sym typeface="Arial" charset="0"/>
              </a:rPr>
              <a:t>IT Departments</a:t>
            </a:r>
          </a:p>
        </p:txBody>
      </p:sp>
      <p:sp>
        <p:nvSpPr>
          <p:cNvPr id="8211" name="Rechteck 17"/>
          <p:cNvSpPr>
            <a:spLocks noChangeArrowheads="1"/>
          </p:cNvSpPr>
          <p:nvPr/>
        </p:nvSpPr>
        <p:spPr bwMode="auto">
          <a:xfrm>
            <a:off x="1865313" y="2474913"/>
            <a:ext cx="22733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ts val="600"/>
              </a:spcBef>
              <a:buClr>
                <a:srgbClr val="00B1EB"/>
              </a:buClr>
              <a:buSzPct val="80000"/>
              <a:buFont typeface="Arial" charset="0"/>
              <a:buNone/>
            </a:pPr>
            <a:r>
              <a:rPr lang="en-GB" altLang="de-DE" sz="1800">
                <a:solidFill>
                  <a:srgbClr val="FFFFFF"/>
                </a:solidFill>
                <a:latin typeface="Open Sans Condensed Light" pitchFamily="34" charset="0"/>
                <a:ea typeface="Arial Unicode MS" pitchFamily="34" charset="-128"/>
                <a:cs typeface="Arial Unicode MS" pitchFamily="34" charset="-128"/>
                <a:sym typeface="Arial" charset="0"/>
              </a:rPr>
              <a:t>In the market since 1994</a:t>
            </a:r>
          </a:p>
          <a:p>
            <a:pPr algn="ctr" eaLnBrk="1" hangingPunct="1">
              <a:spcBef>
                <a:spcPts val="600"/>
              </a:spcBef>
              <a:buClr>
                <a:srgbClr val="00B1EB"/>
              </a:buClr>
              <a:buSzPct val="80000"/>
              <a:buFont typeface="Arial" charset="0"/>
              <a:buNone/>
            </a:pPr>
            <a:r>
              <a:rPr lang="en-GB" altLang="de-DE" sz="1800">
                <a:solidFill>
                  <a:srgbClr val="FFFFFF"/>
                </a:solidFill>
                <a:latin typeface="Open Sans Condensed Light" pitchFamily="34" charset="0"/>
                <a:ea typeface="Arial Unicode MS" pitchFamily="34" charset="-128"/>
                <a:cs typeface="Arial Unicode MS" pitchFamily="34" charset="-128"/>
                <a:sym typeface="Arial" charset="0"/>
              </a:rPr>
              <a:t>Since 2002 as pdf-tools.com</a:t>
            </a:r>
          </a:p>
        </p:txBody>
      </p:sp>
      <p:sp>
        <p:nvSpPr>
          <p:cNvPr id="8212" name="Rechteck 18"/>
          <p:cNvSpPr>
            <a:spLocks noChangeArrowheads="1"/>
          </p:cNvSpPr>
          <p:nvPr/>
        </p:nvSpPr>
        <p:spPr bwMode="auto">
          <a:xfrm>
            <a:off x="4138613" y="3949700"/>
            <a:ext cx="25193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>
            <a:spAutoFit/>
          </a:bodyPr>
          <a:lstStyle>
            <a:lvl1pPr marL="285750" indent="-195263"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1pPr>
            <a:lvl2pPr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2pPr>
            <a:lvl3pPr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3pPr>
            <a:lvl4pPr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4pPr>
            <a:lvl5pPr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9pPr>
          </a:lstStyle>
          <a:p>
            <a:pPr eaLnBrk="1" hangingPunct="1">
              <a:lnSpc>
                <a:spcPts val="2500"/>
              </a:lnSpc>
              <a:buClr>
                <a:srgbClr val="000000"/>
              </a:buClr>
              <a:buSzPct val="100000"/>
              <a:buFontTx/>
              <a:buBlip>
                <a:blip r:embed="rId6"/>
              </a:buBlip>
            </a:pPr>
            <a:r>
              <a:rPr lang="de-CH" altLang="de-DE" sz="1400">
                <a:solidFill>
                  <a:srgbClr val="FFFFFF"/>
                </a:solidFill>
                <a:latin typeface="Open Sans Condensed Light" pitchFamily="34" charset="0"/>
                <a:ea typeface="Arial Unicode MS" pitchFamily="34" charset="-128"/>
                <a:cs typeface="Arial Unicode MS" pitchFamily="34" charset="-128"/>
                <a:sym typeface="Arial" charset="0"/>
              </a:rPr>
              <a:t>High Performance</a:t>
            </a:r>
            <a:endParaRPr lang="de-CH" altLang="de-DE" sz="1400">
              <a:solidFill>
                <a:srgbClr val="FFFFFF"/>
              </a:solidFill>
              <a:latin typeface="Myriad Pro" pitchFamily="34" charset="0"/>
              <a:ea typeface="MS PGothic" pitchFamily="34" charset="-128"/>
              <a:sym typeface="Arial" charset="0"/>
            </a:endParaRPr>
          </a:p>
          <a:p>
            <a:pPr eaLnBrk="1" hangingPunct="1">
              <a:lnSpc>
                <a:spcPts val="2500"/>
              </a:lnSpc>
              <a:buClr>
                <a:srgbClr val="000000"/>
              </a:buClr>
              <a:buSzPct val="100000"/>
              <a:buFontTx/>
              <a:buBlip>
                <a:blip r:embed="rId6"/>
              </a:buBlip>
            </a:pPr>
            <a:r>
              <a:rPr lang="de-CH" altLang="de-DE" sz="1400">
                <a:solidFill>
                  <a:srgbClr val="FFFFFF"/>
                </a:solidFill>
                <a:latin typeface="Open Sans Condensed Light" pitchFamily="34" charset="0"/>
                <a:ea typeface="Arial Unicode MS" pitchFamily="34" charset="-128"/>
                <a:cs typeface="Arial Unicode MS" pitchFamily="34" charset="-128"/>
                <a:sym typeface="Arial" charset="0"/>
              </a:rPr>
              <a:t>High Volume</a:t>
            </a:r>
            <a:r>
              <a:rPr lang="de-CH" altLang="de-DE" sz="1400">
                <a:solidFill>
                  <a:srgbClr val="FFFFFF"/>
                </a:solidFill>
                <a:latin typeface="Myriad Pro" pitchFamily="34" charset="0"/>
                <a:ea typeface="MS PGothic" pitchFamily="34" charset="-128"/>
                <a:sym typeface="Arial" charset="0"/>
              </a:rPr>
              <a:t> </a:t>
            </a:r>
          </a:p>
          <a:p>
            <a:pPr eaLnBrk="1" hangingPunct="1">
              <a:lnSpc>
                <a:spcPts val="2500"/>
              </a:lnSpc>
              <a:buClr>
                <a:srgbClr val="000000"/>
              </a:buClr>
              <a:buSzPct val="100000"/>
              <a:buFontTx/>
              <a:buBlip>
                <a:blip r:embed="rId6"/>
              </a:buBlip>
            </a:pPr>
            <a:r>
              <a:rPr lang="de-CH" altLang="de-DE" sz="1400">
                <a:solidFill>
                  <a:srgbClr val="FFFFFF"/>
                </a:solidFill>
                <a:latin typeface="Open Sans Condensed Light" pitchFamily="34" charset="0"/>
                <a:ea typeface="Arial Unicode MS" pitchFamily="34" charset="-128"/>
                <a:cs typeface="Arial Unicode MS" pitchFamily="34" charset="-128"/>
                <a:sym typeface="Arial" charset="0"/>
              </a:rPr>
              <a:t>High Quality Software</a:t>
            </a:r>
          </a:p>
        </p:txBody>
      </p:sp>
      <p:sp>
        <p:nvSpPr>
          <p:cNvPr id="8213" name="Rechteck 19"/>
          <p:cNvSpPr>
            <a:spLocks noChangeArrowheads="1"/>
          </p:cNvSpPr>
          <p:nvPr/>
        </p:nvSpPr>
        <p:spPr bwMode="auto">
          <a:xfrm>
            <a:off x="1865313" y="3949700"/>
            <a:ext cx="2259012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>
            <a:spAutoFit/>
          </a:bodyPr>
          <a:lstStyle>
            <a:lvl1pPr marL="180975" indent="-180975"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1pPr>
            <a:lvl2pPr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2pPr>
            <a:lvl3pPr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3pPr>
            <a:lvl4pPr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4pPr>
            <a:lvl5pPr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9pPr>
          </a:lstStyle>
          <a:p>
            <a:pPr eaLnBrk="1" hangingPunct="1">
              <a:lnSpc>
                <a:spcPts val="2000"/>
              </a:lnSpc>
              <a:buClr>
                <a:srgbClr val="000000"/>
              </a:buClr>
              <a:buSzPct val="100000"/>
              <a:buFontTx/>
              <a:buBlip>
                <a:blip r:embed="rId6"/>
              </a:buBlip>
            </a:pPr>
            <a:r>
              <a:rPr lang="en-GB" altLang="de-DE" sz="1400">
                <a:solidFill>
                  <a:srgbClr val="FFFFFF"/>
                </a:solidFill>
                <a:latin typeface="Open Sans Condensed Light" pitchFamily="34" charset="0"/>
                <a:ea typeface="Arial Unicode MS" pitchFamily="34" charset="-128"/>
                <a:cs typeface="Arial Unicode MS" pitchFamily="34" charset="-128"/>
                <a:sym typeface="Arial" charset="0"/>
              </a:rPr>
              <a:t>Co-Founder </a:t>
            </a:r>
            <a:br>
              <a:rPr lang="en-GB" altLang="de-DE" sz="1400">
                <a:solidFill>
                  <a:srgbClr val="FFFFFF"/>
                </a:solidFill>
                <a:latin typeface="Open Sans Condensed Light" pitchFamily="34" charset="0"/>
                <a:ea typeface="Arial Unicode MS" pitchFamily="34" charset="-128"/>
                <a:cs typeface="Arial Unicode MS" pitchFamily="34" charset="-128"/>
                <a:sym typeface="Arial" charset="0"/>
              </a:rPr>
            </a:br>
            <a:r>
              <a:rPr lang="en-GB" altLang="de-DE" sz="1400">
                <a:solidFill>
                  <a:srgbClr val="FFFFFF"/>
                </a:solidFill>
                <a:latin typeface="Open Sans Condensed Light" pitchFamily="34" charset="0"/>
                <a:ea typeface="Arial Unicode MS" pitchFamily="34" charset="-128"/>
                <a:cs typeface="Arial Unicode MS" pitchFamily="34" charset="-128"/>
                <a:sym typeface="Arial" charset="0"/>
              </a:rPr>
              <a:t>PDF Association</a:t>
            </a:r>
          </a:p>
          <a:p>
            <a:pPr eaLnBrk="1" hangingPunct="1">
              <a:lnSpc>
                <a:spcPts val="2000"/>
              </a:lnSpc>
              <a:buClr>
                <a:srgbClr val="000000"/>
              </a:buClr>
              <a:buSzPct val="100000"/>
              <a:buFontTx/>
              <a:buBlip>
                <a:blip r:embed="rId6"/>
              </a:buBlip>
            </a:pPr>
            <a:r>
              <a:rPr lang="en-GB" altLang="de-DE" sz="1400">
                <a:solidFill>
                  <a:srgbClr val="FFFFFF"/>
                </a:solidFill>
                <a:latin typeface="Open Sans Condensed Light" pitchFamily="34" charset="0"/>
                <a:ea typeface="Arial Unicode MS" pitchFamily="34" charset="-128"/>
                <a:cs typeface="Arial Unicode MS" pitchFamily="34" charset="-128"/>
                <a:sym typeface="Arial" charset="0"/>
              </a:rPr>
              <a:t>Chair Switzerland Chapter</a:t>
            </a:r>
          </a:p>
          <a:p>
            <a:pPr eaLnBrk="1" hangingPunct="1">
              <a:lnSpc>
                <a:spcPts val="2000"/>
              </a:lnSpc>
              <a:buClr>
                <a:srgbClr val="000000"/>
              </a:buClr>
              <a:buSzPct val="100000"/>
              <a:buFontTx/>
              <a:buBlip>
                <a:blip r:embed="rId6"/>
              </a:buBlip>
            </a:pPr>
            <a:r>
              <a:rPr lang="en-GB" altLang="de-DE" sz="1400">
                <a:solidFill>
                  <a:srgbClr val="FFFFFF"/>
                </a:solidFill>
                <a:latin typeface="Open Sans Condensed Light" pitchFamily="34" charset="0"/>
                <a:ea typeface="Arial Unicode MS" pitchFamily="34" charset="-128"/>
                <a:cs typeface="Arial Unicode MS" pitchFamily="34" charset="-128"/>
                <a:sym typeface="Arial" charset="0"/>
              </a:rPr>
              <a:t>Member ISO </a:t>
            </a:r>
            <a:r>
              <a:rPr lang="de-CH" altLang="de-DE" sz="1400">
                <a:solidFill>
                  <a:srgbClr val="FFFFFF"/>
                </a:solidFill>
                <a:latin typeface="Open Sans Condensed Light" pitchFamily="34" charset="0"/>
                <a:ea typeface="Arial Unicode MS" pitchFamily="34" charset="-128"/>
                <a:cs typeface="Arial Unicode MS" pitchFamily="34" charset="-128"/>
                <a:sym typeface="Arial" charset="0"/>
              </a:rPr>
              <a:t>Working Group 171</a:t>
            </a:r>
          </a:p>
        </p:txBody>
      </p:sp>
      <p:sp>
        <p:nvSpPr>
          <p:cNvPr id="8214" name="Rechteck 21"/>
          <p:cNvSpPr>
            <a:spLocks noChangeArrowheads="1"/>
          </p:cNvSpPr>
          <p:nvPr/>
        </p:nvSpPr>
        <p:spPr bwMode="auto">
          <a:xfrm>
            <a:off x="6600825" y="3957638"/>
            <a:ext cx="252095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>
            <a:spAutoFit/>
          </a:bodyPr>
          <a:lstStyle>
            <a:lvl1pPr marL="285750" indent="-195263"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1pPr>
            <a:lvl2pPr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2pPr>
            <a:lvl3pPr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3pPr>
            <a:lvl4pPr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4pPr>
            <a:lvl5pPr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9pPr>
          </a:lstStyle>
          <a:p>
            <a:pPr eaLnBrk="1" hangingPunct="1">
              <a:lnSpc>
                <a:spcPts val="2500"/>
              </a:lnSpc>
              <a:buClr>
                <a:srgbClr val="000000"/>
              </a:buClr>
              <a:buSzPct val="100000"/>
              <a:buFontTx/>
              <a:buBlip>
                <a:blip r:embed="rId6"/>
              </a:buBlip>
            </a:pPr>
            <a:r>
              <a:rPr lang="en-GB" altLang="de-DE" sz="1400">
                <a:solidFill>
                  <a:srgbClr val="FFFFFF"/>
                </a:solidFill>
                <a:latin typeface="Open Sans Condensed Light" pitchFamily="34" charset="0"/>
                <a:ea typeface="Arial Unicode MS" pitchFamily="34" charset="-128"/>
                <a:cs typeface="Arial Unicode MS" pitchFamily="34" charset="-128"/>
                <a:sym typeface="Arial" charset="0"/>
              </a:rPr>
              <a:t>More than 4000 customers</a:t>
            </a:r>
            <a:br>
              <a:rPr lang="en-GB" altLang="de-DE" sz="1400">
                <a:solidFill>
                  <a:srgbClr val="FFFFFF"/>
                </a:solidFill>
                <a:latin typeface="Open Sans Condensed Light" pitchFamily="34" charset="0"/>
                <a:ea typeface="Arial Unicode MS" pitchFamily="34" charset="-128"/>
                <a:cs typeface="Arial Unicode MS" pitchFamily="34" charset="-128"/>
                <a:sym typeface="Arial" charset="0"/>
              </a:rPr>
            </a:br>
            <a:r>
              <a:rPr lang="en-GB" altLang="de-DE" sz="1400">
                <a:solidFill>
                  <a:srgbClr val="FFFFFF"/>
                </a:solidFill>
                <a:latin typeface="Open Sans Condensed Light" pitchFamily="34" charset="0"/>
                <a:ea typeface="Arial Unicode MS" pitchFamily="34" charset="-128"/>
                <a:cs typeface="Arial Unicode MS" pitchFamily="34" charset="-128"/>
                <a:sym typeface="Arial" charset="0"/>
              </a:rPr>
              <a:t>in over 70 countries</a:t>
            </a:r>
            <a:endParaRPr lang="de-CH" altLang="de-DE" sz="1400">
              <a:solidFill>
                <a:srgbClr val="FFFFFF"/>
              </a:solidFill>
              <a:latin typeface="Open Sans Condensed Light" pitchFamily="34" charset="0"/>
              <a:ea typeface="Arial Unicode MS" pitchFamily="34" charset="-128"/>
              <a:cs typeface="Arial Unicode MS" pitchFamily="34" charset="-128"/>
              <a:sym typeface="Arial" charset="0"/>
            </a:endParaRPr>
          </a:p>
        </p:txBody>
      </p:sp>
      <p:cxnSp>
        <p:nvCxnSpPr>
          <p:cNvPr id="8215" name="Straight Connector 20"/>
          <p:cNvCxnSpPr>
            <a:cxnSpLocks noChangeShapeType="1"/>
          </p:cNvCxnSpPr>
          <p:nvPr/>
        </p:nvCxnSpPr>
        <p:spPr bwMode="auto">
          <a:xfrm>
            <a:off x="4392613" y="3841750"/>
            <a:ext cx="2016125" cy="0"/>
          </a:xfrm>
          <a:prstGeom prst="line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6" name="Straight Connector 21"/>
          <p:cNvCxnSpPr>
            <a:cxnSpLocks noChangeShapeType="1"/>
          </p:cNvCxnSpPr>
          <p:nvPr/>
        </p:nvCxnSpPr>
        <p:spPr bwMode="auto">
          <a:xfrm>
            <a:off x="2000250" y="3841750"/>
            <a:ext cx="2016125" cy="0"/>
          </a:xfrm>
          <a:prstGeom prst="line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7" name="Straight Connector 22"/>
          <p:cNvCxnSpPr>
            <a:cxnSpLocks noChangeShapeType="1"/>
          </p:cNvCxnSpPr>
          <p:nvPr/>
        </p:nvCxnSpPr>
        <p:spPr bwMode="auto">
          <a:xfrm>
            <a:off x="6799263" y="3841750"/>
            <a:ext cx="2016125" cy="0"/>
          </a:xfrm>
          <a:prstGeom prst="line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1905000" y="0"/>
            <a:ext cx="7086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20" tIns="76320" rIns="117000" bIns="76320" anchor="b"/>
          <a:lstStyle>
            <a:lvl1pPr marL="39688" indent="-38100"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1pPr>
            <a:lvl2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2pPr>
            <a:lvl3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3pPr>
            <a:lvl4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4pPr>
            <a:lvl5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9pPr>
          </a:lstStyle>
          <a:p>
            <a:pPr>
              <a:buSzPct val="100000"/>
            </a:pPr>
            <a:r>
              <a:rPr lang="es-ES" altLang="es-ES" sz="1800" b="1" dirty="0">
                <a:solidFill>
                  <a:srgbClr val="5353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Fourth challenge: make software development easy</a:t>
            </a: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1763713" y="1219200"/>
            <a:ext cx="66960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20" tIns="76320" rIns="117000" bIns="76320"/>
          <a:lstStyle>
            <a:lvl1pPr marL="342900" indent="-342900">
              <a:tabLst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1pPr>
            <a:lvl2pPr>
              <a:tabLst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2pPr>
            <a:lvl3pPr marL="342900" indent="-342900">
              <a:tabLst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3pPr>
            <a:lvl4pPr>
              <a:tabLst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4pPr>
            <a:lvl5pPr>
              <a:tabLst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9pPr>
          </a:lstStyle>
          <a:p>
            <a:pPr marL="0" lvl="1" indent="0">
              <a:spcBef>
                <a:spcPts val="1500"/>
              </a:spcBef>
              <a:buClr>
                <a:srgbClr val="535353"/>
              </a:buClr>
              <a:buSzPct val="100000"/>
            </a:pPr>
            <a:r>
              <a:rPr lang="es-ES" altLang="es-ES" sz="1600" b="1" dirty="0">
                <a:solidFill>
                  <a:srgbClr val="5353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 </a:t>
            </a:r>
            <a:r>
              <a:rPr lang="es-ES" altLang="es-ES" sz="1600" b="1" dirty="0" smtClean="0">
                <a:solidFill>
                  <a:srgbClr val="5353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documentation</a:t>
            </a:r>
            <a:endParaRPr lang="es-ES" altLang="es-ES" sz="1600" b="1" dirty="0">
              <a:solidFill>
                <a:srgbClr val="53535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spcBef>
                <a:spcPts val="1500"/>
              </a:spcBef>
              <a:buClr>
                <a:srgbClr val="535353"/>
              </a:buClr>
              <a:buSzPct val="100000"/>
              <a:buFont typeface="Arial" charset="0"/>
              <a:buChar char="•"/>
            </a:pPr>
            <a:r>
              <a:rPr lang="es-ES" altLang="es-ES" sz="1600" dirty="0">
                <a:solidFill>
                  <a:srgbClr val="535353"/>
                </a:solidFill>
                <a:latin typeface="Verdana" pitchFamily="34" charset="0"/>
                <a:ea typeface="Heiti SC Light" charset="0"/>
                <a:cs typeface="Heiti SC Light" charset="0"/>
              </a:rPr>
              <a:t>Complete API Reference</a:t>
            </a:r>
          </a:p>
          <a:p>
            <a:pPr lvl="2">
              <a:spcBef>
                <a:spcPts val="1500"/>
              </a:spcBef>
              <a:buClr>
                <a:srgbClr val="535353"/>
              </a:buClr>
              <a:buSzPct val="100000"/>
              <a:buFont typeface="Arial" charset="0"/>
              <a:buChar char="•"/>
            </a:pPr>
            <a:r>
              <a:rPr lang="es-ES" altLang="es-ES" sz="1600" dirty="0">
                <a:solidFill>
                  <a:srgbClr val="535353"/>
                </a:solidFill>
                <a:latin typeface="Verdana" pitchFamily="34" charset="0"/>
                <a:ea typeface="Heiti SC Light" charset="0"/>
                <a:cs typeface="Heiti SC Light" charset="0"/>
              </a:rPr>
              <a:t>Libraries guides</a:t>
            </a:r>
          </a:p>
          <a:p>
            <a:pPr marL="0" lvl="1" indent="0">
              <a:spcBef>
                <a:spcPts val="1500"/>
              </a:spcBef>
              <a:buClr>
                <a:srgbClr val="535353"/>
              </a:buClr>
              <a:buSzPct val="100000"/>
            </a:pPr>
            <a:r>
              <a:rPr lang="es-ES" altLang="es-ES" sz="1600" b="1" dirty="0">
                <a:solidFill>
                  <a:srgbClr val="5353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Debugging options</a:t>
            </a:r>
          </a:p>
          <a:p>
            <a:pPr marL="0" lvl="1" indent="0">
              <a:spcBef>
                <a:spcPts val="1500"/>
              </a:spcBef>
              <a:buClr>
                <a:srgbClr val="535353"/>
              </a:buClr>
              <a:buSzPct val="100000"/>
            </a:pPr>
            <a:r>
              <a:rPr lang="es-ES" altLang="es-ES" sz="1600" b="1" dirty="0">
                <a:solidFill>
                  <a:srgbClr val="5353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Monitoring tools</a:t>
            </a:r>
          </a:p>
          <a:p>
            <a:pPr lvl="2">
              <a:spcBef>
                <a:spcPts val="1500"/>
              </a:spcBef>
              <a:buClr>
                <a:srgbClr val="535353"/>
              </a:buClr>
              <a:buSzPct val="100000"/>
              <a:buFont typeface="Arial" charset="0"/>
              <a:buChar char="•"/>
            </a:pPr>
            <a:r>
              <a:rPr lang="es-ES" altLang="es-ES" sz="1600" dirty="0">
                <a:solidFill>
                  <a:srgbClr val="535353"/>
                </a:solidFill>
                <a:latin typeface="Verdana" pitchFamily="34" charset="0"/>
                <a:ea typeface="Heiti SC Light" charset="0"/>
                <a:cs typeface="Heiti SC Light" charset="0"/>
              </a:rPr>
              <a:t>Console panel monitoring</a:t>
            </a:r>
          </a:p>
          <a:p>
            <a:pPr lvl="2">
              <a:spcBef>
                <a:spcPts val="1500"/>
              </a:spcBef>
              <a:buClr>
                <a:srgbClr val="535353"/>
              </a:buClr>
              <a:buSzPct val="100000"/>
              <a:buFont typeface="Arial" charset="0"/>
              <a:buChar char="•"/>
            </a:pPr>
            <a:r>
              <a:rPr lang="es-ES" altLang="es-ES" sz="1600" dirty="0">
                <a:solidFill>
                  <a:srgbClr val="535353"/>
                </a:solidFill>
                <a:latin typeface="Verdana" pitchFamily="34" charset="0"/>
                <a:ea typeface="Heiti SC Light" charset="0"/>
                <a:cs typeface="Heiti SC Light" charset="0"/>
              </a:rPr>
              <a:t>Google Analytics integration</a:t>
            </a:r>
          </a:p>
          <a:p>
            <a:pPr marL="0" lvl="1" indent="0">
              <a:spcBef>
                <a:spcPts val="1500"/>
              </a:spcBef>
              <a:buClr>
                <a:srgbClr val="535353"/>
              </a:buClr>
              <a:buSzPct val="100000"/>
            </a:pPr>
            <a:r>
              <a:rPr lang="es-ES" altLang="es-ES" sz="1600" b="1" dirty="0">
                <a:solidFill>
                  <a:srgbClr val="5353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 support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1905000" y="0"/>
            <a:ext cx="7086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20" tIns="76320" rIns="117000" bIns="76320" anchor="b"/>
          <a:lstStyle>
            <a:lvl1pPr marL="39688" indent="-38100"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1pPr>
            <a:lvl2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2pPr>
            <a:lvl3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3pPr>
            <a:lvl4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4pPr>
            <a:lvl5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9pPr>
          </a:lstStyle>
          <a:p>
            <a:pPr>
              <a:buSzPct val="100000"/>
            </a:pPr>
            <a:r>
              <a:rPr lang="es-ES" altLang="es-ES" sz="1800" b="1" dirty="0">
                <a:solidFill>
                  <a:srgbClr val="5353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Conclusions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905000" y="1219200"/>
            <a:ext cx="7124700" cy="5638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320" tIns="76320" rIns="117000" bIns="76320"/>
          <a:lstStyle>
            <a:lvl1pPr marL="538163" indent="-482600">
              <a:spcBef>
                <a:spcPts val="1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535353"/>
                </a:solidFill>
                <a:latin typeface="Verdana Bold" charset="0"/>
                <a:cs typeface="Heiti SC Medium" charset="0"/>
              </a:defRPr>
            </a:lvl1pPr>
            <a:lvl2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535353"/>
                </a:solidFill>
                <a:latin typeface="Verdana Bold" charset="0"/>
                <a:cs typeface="Heiti SC Medium" charset="0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9pPr>
          </a:lstStyle>
          <a:p>
            <a:pPr>
              <a:buClr>
                <a:srgbClr val="535353"/>
              </a:buClr>
              <a:buFont typeface="Verdana Bold" charset="0"/>
              <a:buNone/>
              <a:defRPr/>
            </a:pPr>
            <a:endParaRPr lang="es-ES" altLang="es-ES" dirty="0">
              <a:ea typeface="+mn-ea"/>
            </a:endParaRPr>
          </a:p>
          <a:p>
            <a:pPr indent="-538163">
              <a:buClrTx/>
              <a:buFontTx/>
              <a:buNone/>
              <a:defRPr/>
            </a:pPr>
            <a:r>
              <a:rPr lang="en-US" alt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designed this API to solve the PDF problems of</a:t>
            </a:r>
          </a:p>
          <a:p>
            <a:pPr indent="-538163">
              <a:buClrTx/>
              <a:buFontTx/>
              <a:buNone/>
              <a:defRPr/>
            </a:pPr>
            <a:r>
              <a:rPr lang="en-US" alt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corporate processors like </a:t>
            </a:r>
            <a:r>
              <a:rPr lang="en-US" alt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ourselves</a:t>
            </a:r>
            <a:endParaRPr lang="en-US" altLang="es-ES" b="1" dirty="0">
              <a:ea typeface="+mn-ea"/>
            </a:endParaRPr>
          </a:p>
          <a:p>
            <a:pPr marL="285750" indent="-285750">
              <a:buClr>
                <a:srgbClr val="535353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thought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ourselves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perfect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solution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would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API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team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handled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infrastructure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security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and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required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improvements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So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that’s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made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indent="-285750">
              <a:buClr>
                <a:srgbClr val="535353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we’re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adding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technologies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more </a:t>
            </a:r>
            <a:r>
              <a:rPr lang="es-ES" alt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useful</a:t>
            </a:r>
            <a:r>
              <a:rPr lang="es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1905000" y="0"/>
            <a:ext cx="7086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20" tIns="76320" rIns="157320" bIns="76320" anchor="b"/>
          <a:lstStyle>
            <a:lvl1pPr marL="39688"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1pPr>
            <a:lvl2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2pPr>
            <a:lvl3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3pPr>
            <a:lvl4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4pPr>
            <a:lvl5pPr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96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200">
                <a:solidFill>
                  <a:schemeClr val="bg1"/>
                </a:solidFill>
                <a:latin typeface="Arial" charset="0"/>
                <a:ea typeface="Heiti SC Medium" charset="0"/>
                <a:cs typeface="Heiti SC Medium" charset="0"/>
              </a:defRPr>
            </a:lvl9pPr>
          </a:lstStyle>
          <a:p>
            <a:pPr eaLnBrk="1" hangingPunct="1">
              <a:buSzPct val="100000"/>
            </a:pPr>
            <a:r>
              <a:rPr lang="en-US" altLang="es-ES" sz="1800" b="1" dirty="0">
                <a:solidFill>
                  <a:srgbClr val="878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PDF Days Europe 2017</a:t>
            </a:r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1887538" y="1716088"/>
            <a:ext cx="709295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20" tIns="76320" rIns="157320" bIns="76320"/>
          <a:lstStyle>
            <a:lvl1pPr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373063" algn="l"/>
                <a:tab pos="1287463" algn="l"/>
                <a:tab pos="2201863" algn="l"/>
                <a:tab pos="3116263" algn="l"/>
                <a:tab pos="4030663" algn="l"/>
                <a:tab pos="4945063" algn="l"/>
                <a:tab pos="5859463" algn="l"/>
                <a:tab pos="6773863" algn="l"/>
                <a:tab pos="7688263" algn="l"/>
                <a:tab pos="8602663" algn="l"/>
                <a:tab pos="9517063" algn="l"/>
              </a:tabLst>
              <a:defRPr sz="1600">
                <a:solidFill>
                  <a:srgbClr val="535353"/>
                </a:solidFill>
                <a:latin typeface="Verdana Bold" pitchFamily="34" charset="0"/>
                <a:ea typeface="Heiti SC Medium" charset="0"/>
                <a:cs typeface="Heiti SC Medium" charset="0"/>
              </a:defRPr>
            </a:lvl1pPr>
            <a:lvl2pPr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373063" algn="l"/>
                <a:tab pos="1287463" algn="l"/>
                <a:tab pos="2201863" algn="l"/>
                <a:tab pos="3116263" algn="l"/>
                <a:tab pos="4030663" algn="l"/>
                <a:tab pos="4945063" algn="l"/>
                <a:tab pos="5859463" algn="l"/>
                <a:tab pos="6773863" algn="l"/>
                <a:tab pos="7688263" algn="l"/>
                <a:tab pos="8602663" algn="l"/>
                <a:tab pos="9517063" algn="l"/>
              </a:tabLst>
              <a:defRPr sz="1400">
                <a:solidFill>
                  <a:srgbClr val="535353"/>
                </a:solidFill>
                <a:latin typeface="Verdana Bold" pitchFamily="34" charset="0"/>
                <a:ea typeface="Heiti SC Medium" charset="0"/>
                <a:cs typeface="Heiti SC Medium" charset="0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373063" algn="l"/>
                <a:tab pos="1287463" algn="l"/>
                <a:tab pos="2201863" algn="l"/>
                <a:tab pos="3116263" algn="l"/>
                <a:tab pos="4030663" algn="l"/>
                <a:tab pos="4945063" algn="l"/>
                <a:tab pos="5859463" algn="l"/>
                <a:tab pos="6773863" algn="l"/>
                <a:tab pos="7688263" algn="l"/>
                <a:tab pos="8602663" algn="l"/>
                <a:tab pos="9517063" algn="l"/>
              </a:tabLst>
              <a:defRPr sz="1400">
                <a:solidFill>
                  <a:srgbClr val="535353"/>
                </a:solidFill>
                <a:latin typeface="Verdana" pitchFamily="34" charset="0"/>
                <a:ea typeface="Heiti SC Light" charset="0"/>
                <a:cs typeface="Heiti SC Light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373063" algn="l"/>
                <a:tab pos="1287463" algn="l"/>
                <a:tab pos="2201863" algn="l"/>
                <a:tab pos="3116263" algn="l"/>
                <a:tab pos="4030663" algn="l"/>
                <a:tab pos="4945063" algn="l"/>
                <a:tab pos="5859463" algn="l"/>
                <a:tab pos="6773863" algn="l"/>
                <a:tab pos="7688263" algn="l"/>
                <a:tab pos="8602663" algn="l"/>
                <a:tab pos="9517063" algn="l"/>
              </a:tabLst>
              <a:defRPr sz="1400">
                <a:solidFill>
                  <a:srgbClr val="535353"/>
                </a:solidFill>
                <a:latin typeface="Verdana" pitchFamily="34" charset="0"/>
                <a:ea typeface="Heiti SC Light" charset="0"/>
                <a:cs typeface="Heiti SC Light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373063" algn="l"/>
                <a:tab pos="1287463" algn="l"/>
                <a:tab pos="2201863" algn="l"/>
                <a:tab pos="3116263" algn="l"/>
                <a:tab pos="4030663" algn="l"/>
                <a:tab pos="4945063" algn="l"/>
                <a:tab pos="5859463" algn="l"/>
                <a:tab pos="6773863" algn="l"/>
                <a:tab pos="7688263" algn="l"/>
                <a:tab pos="8602663" algn="l"/>
                <a:tab pos="9517063" algn="l"/>
              </a:tabLst>
              <a:defRPr sz="1400">
                <a:solidFill>
                  <a:srgbClr val="535353"/>
                </a:solidFill>
                <a:latin typeface="Verdana" pitchFamily="34" charset="0"/>
                <a:ea typeface="Heiti SC Light" charset="0"/>
                <a:cs typeface="Heiti SC Light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73063" algn="l"/>
                <a:tab pos="1287463" algn="l"/>
                <a:tab pos="2201863" algn="l"/>
                <a:tab pos="3116263" algn="l"/>
                <a:tab pos="4030663" algn="l"/>
                <a:tab pos="4945063" algn="l"/>
                <a:tab pos="5859463" algn="l"/>
                <a:tab pos="6773863" algn="l"/>
                <a:tab pos="7688263" algn="l"/>
                <a:tab pos="8602663" algn="l"/>
                <a:tab pos="9517063" algn="l"/>
              </a:tabLst>
              <a:defRPr sz="1400">
                <a:solidFill>
                  <a:srgbClr val="535353"/>
                </a:solidFill>
                <a:latin typeface="Verdana" pitchFamily="34" charset="0"/>
                <a:ea typeface="Heiti SC Light" charset="0"/>
                <a:cs typeface="Heiti SC Light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73063" algn="l"/>
                <a:tab pos="1287463" algn="l"/>
                <a:tab pos="2201863" algn="l"/>
                <a:tab pos="3116263" algn="l"/>
                <a:tab pos="4030663" algn="l"/>
                <a:tab pos="4945063" algn="l"/>
                <a:tab pos="5859463" algn="l"/>
                <a:tab pos="6773863" algn="l"/>
                <a:tab pos="7688263" algn="l"/>
                <a:tab pos="8602663" algn="l"/>
                <a:tab pos="9517063" algn="l"/>
              </a:tabLst>
              <a:defRPr sz="1400">
                <a:solidFill>
                  <a:srgbClr val="535353"/>
                </a:solidFill>
                <a:latin typeface="Verdana" pitchFamily="34" charset="0"/>
                <a:ea typeface="Heiti SC Light" charset="0"/>
                <a:cs typeface="Heiti SC Light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73063" algn="l"/>
                <a:tab pos="1287463" algn="l"/>
                <a:tab pos="2201863" algn="l"/>
                <a:tab pos="3116263" algn="l"/>
                <a:tab pos="4030663" algn="l"/>
                <a:tab pos="4945063" algn="l"/>
                <a:tab pos="5859463" algn="l"/>
                <a:tab pos="6773863" algn="l"/>
                <a:tab pos="7688263" algn="l"/>
                <a:tab pos="8602663" algn="l"/>
                <a:tab pos="9517063" algn="l"/>
              </a:tabLst>
              <a:defRPr sz="1400">
                <a:solidFill>
                  <a:srgbClr val="535353"/>
                </a:solidFill>
                <a:latin typeface="Verdana" pitchFamily="34" charset="0"/>
                <a:ea typeface="Heiti SC Light" charset="0"/>
                <a:cs typeface="Heiti SC Light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73063" algn="l"/>
                <a:tab pos="1287463" algn="l"/>
                <a:tab pos="2201863" algn="l"/>
                <a:tab pos="3116263" algn="l"/>
                <a:tab pos="4030663" algn="l"/>
                <a:tab pos="4945063" algn="l"/>
                <a:tab pos="5859463" algn="l"/>
                <a:tab pos="6773863" algn="l"/>
                <a:tab pos="7688263" algn="l"/>
                <a:tab pos="8602663" algn="l"/>
                <a:tab pos="9517063" algn="l"/>
              </a:tabLst>
              <a:defRPr sz="1400">
                <a:solidFill>
                  <a:srgbClr val="535353"/>
                </a:solidFill>
                <a:latin typeface="Verdana" pitchFamily="34" charset="0"/>
                <a:ea typeface="Heiti SC Light" charset="0"/>
                <a:cs typeface="Heiti SC Light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s-ES" sz="5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you!</a:t>
            </a:r>
            <a:r>
              <a:rPr lang="en-US" altLang="es-ES" sz="3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s-ES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 questions?</a:t>
            </a:r>
          </a:p>
          <a:p>
            <a:pPr eaLnBrk="1" hangingPunct="1">
              <a:buClrTx/>
              <a:buFontTx/>
              <a:buNone/>
            </a:pPr>
            <a:endParaRPr lang="en-US" altLang="es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altLang="es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05001" y="3429000"/>
            <a:ext cx="7239000" cy="15841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320" tIns="76320" rIns="157320" bIns="76320" numCol="2"/>
          <a:lstStyle>
            <a:lvl1pPr>
              <a:spcBef>
                <a:spcPts val="1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73063" algn="l"/>
                <a:tab pos="1287463" algn="l"/>
                <a:tab pos="2201863" algn="l"/>
                <a:tab pos="3116263" algn="l"/>
                <a:tab pos="4030663" algn="l"/>
                <a:tab pos="4945063" algn="l"/>
                <a:tab pos="5859463" algn="l"/>
                <a:tab pos="6773863" algn="l"/>
                <a:tab pos="7688263" algn="l"/>
                <a:tab pos="8602663" algn="l"/>
                <a:tab pos="9517063" algn="l"/>
              </a:tabLst>
              <a:defRPr sz="1600">
                <a:solidFill>
                  <a:srgbClr val="535353"/>
                </a:solidFill>
                <a:latin typeface="Verdana Bold" charset="0"/>
                <a:cs typeface="Heiti SC Medium" charset="0"/>
              </a:defRPr>
            </a:lvl1pPr>
            <a:lvl2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73063" algn="l"/>
                <a:tab pos="1287463" algn="l"/>
                <a:tab pos="2201863" algn="l"/>
                <a:tab pos="3116263" algn="l"/>
                <a:tab pos="4030663" algn="l"/>
                <a:tab pos="4945063" algn="l"/>
                <a:tab pos="5859463" algn="l"/>
                <a:tab pos="6773863" algn="l"/>
                <a:tab pos="7688263" algn="l"/>
                <a:tab pos="8602663" algn="l"/>
                <a:tab pos="9517063" algn="l"/>
              </a:tabLst>
              <a:defRPr sz="1400">
                <a:solidFill>
                  <a:srgbClr val="535353"/>
                </a:solidFill>
                <a:latin typeface="Verdana Bold" charset="0"/>
                <a:cs typeface="Heiti SC Medium" charset="0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73063" algn="l"/>
                <a:tab pos="1287463" algn="l"/>
                <a:tab pos="2201863" algn="l"/>
                <a:tab pos="3116263" algn="l"/>
                <a:tab pos="4030663" algn="l"/>
                <a:tab pos="4945063" algn="l"/>
                <a:tab pos="5859463" algn="l"/>
                <a:tab pos="6773863" algn="l"/>
                <a:tab pos="7688263" algn="l"/>
                <a:tab pos="8602663" algn="l"/>
                <a:tab pos="9517063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73063" algn="l"/>
                <a:tab pos="1287463" algn="l"/>
                <a:tab pos="2201863" algn="l"/>
                <a:tab pos="3116263" algn="l"/>
                <a:tab pos="4030663" algn="l"/>
                <a:tab pos="4945063" algn="l"/>
                <a:tab pos="5859463" algn="l"/>
                <a:tab pos="6773863" algn="l"/>
                <a:tab pos="7688263" algn="l"/>
                <a:tab pos="8602663" algn="l"/>
                <a:tab pos="9517063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73063" algn="l"/>
                <a:tab pos="1287463" algn="l"/>
                <a:tab pos="2201863" algn="l"/>
                <a:tab pos="3116263" algn="l"/>
                <a:tab pos="4030663" algn="l"/>
                <a:tab pos="4945063" algn="l"/>
                <a:tab pos="5859463" algn="l"/>
                <a:tab pos="6773863" algn="l"/>
                <a:tab pos="7688263" algn="l"/>
                <a:tab pos="8602663" algn="l"/>
                <a:tab pos="9517063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73063" algn="l"/>
                <a:tab pos="1287463" algn="l"/>
                <a:tab pos="2201863" algn="l"/>
                <a:tab pos="3116263" algn="l"/>
                <a:tab pos="4030663" algn="l"/>
                <a:tab pos="4945063" algn="l"/>
                <a:tab pos="5859463" algn="l"/>
                <a:tab pos="6773863" algn="l"/>
                <a:tab pos="7688263" algn="l"/>
                <a:tab pos="8602663" algn="l"/>
                <a:tab pos="9517063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73063" algn="l"/>
                <a:tab pos="1287463" algn="l"/>
                <a:tab pos="2201863" algn="l"/>
                <a:tab pos="3116263" algn="l"/>
                <a:tab pos="4030663" algn="l"/>
                <a:tab pos="4945063" algn="l"/>
                <a:tab pos="5859463" algn="l"/>
                <a:tab pos="6773863" algn="l"/>
                <a:tab pos="7688263" algn="l"/>
                <a:tab pos="8602663" algn="l"/>
                <a:tab pos="9517063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73063" algn="l"/>
                <a:tab pos="1287463" algn="l"/>
                <a:tab pos="2201863" algn="l"/>
                <a:tab pos="3116263" algn="l"/>
                <a:tab pos="4030663" algn="l"/>
                <a:tab pos="4945063" algn="l"/>
                <a:tab pos="5859463" algn="l"/>
                <a:tab pos="6773863" algn="l"/>
                <a:tab pos="7688263" algn="l"/>
                <a:tab pos="8602663" algn="l"/>
                <a:tab pos="9517063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73063" algn="l"/>
                <a:tab pos="1287463" algn="l"/>
                <a:tab pos="2201863" algn="l"/>
                <a:tab pos="3116263" algn="l"/>
                <a:tab pos="4030663" algn="l"/>
                <a:tab pos="4945063" algn="l"/>
                <a:tab pos="5859463" algn="l"/>
                <a:tab pos="6773863" algn="l"/>
                <a:tab pos="7688263" algn="l"/>
                <a:tab pos="8602663" algn="l"/>
                <a:tab pos="9517063" algn="l"/>
              </a:tabLst>
              <a:defRPr sz="1400">
                <a:solidFill>
                  <a:srgbClr val="535353"/>
                </a:solidFill>
                <a:latin typeface="Verdana" panose="020B0604030504040204" pitchFamily="34" charset="0"/>
                <a:cs typeface="Heiti SC Light" charset="0"/>
              </a:defRPr>
            </a:lvl9pPr>
          </a:lstStyle>
          <a:p>
            <a:pPr eaLnBrk="1" hangingPunct="1">
              <a:spcBef>
                <a:spcPts val="0"/>
              </a:spcBef>
              <a:buClrTx/>
              <a:buFontTx/>
              <a:buNone/>
              <a:defRPr/>
            </a:pPr>
            <a:r>
              <a:rPr lang="en-US" altLang="es-ES" dirty="0">
                <a:latin typeface="Verdana" panose="020B0604030504040204" pitchFamily="34" charset="0"/>
                <a:ea typeface="+mn-ea"/>
              </a:rPr>
              <a:t>Marco </a:t>
            </a:r>
            <a:r>
              <a:rPr lang="en-US" altLang="es-ES" dirty="0" err="1">
                <a:latin typeface="Verdana" panose="020B0604030504040204" pitchFamily="34" charset="0"/>
                <a:ea typeface="+mn-ea"/>
              </a:rPr>
              <a:t>Grossi</a:t>
            </a:r>
            <a:endParaRPr lang="en-US" altLang="es-ES" dirty="0">
              <a:latin typeface="Verdana" panose="020B0604030504040204" pitchFamily="34" charset="0"/>
              <a:ea typeface="+mn-ea"/>
            </a:endParaRPr>
          </a:p>
          <a:p>
            <a:pPr eaLnBrk="1" hangingPunct="1">
              <a:spcBef>
                <a:spcPts val="0"/>
              </a:spcBef>
              <a:buClrTx/>
              <a:buFontTx/>
              <a:buNone/>
              <a:defRPr/>
            </a:pPr>
            <a:r>
              <a:rPr lang="en-US" altLang="es-ES" dirty="0" err="1">
                <a:latin typeface="Verdana" panose="020B0604030504040204" pitchFamily="34" charset="0"/>
                <a:ea typeface="+mn-ea"/>
              </a:rPr>
              <a:t>iLovePDF</a:t>
            </a:r>
            <a:endParaRPr lang="en-US" altLang="es-ES" dirty="0">
              <a:latin typeface="Verdana" panose="020B0604030504040204" pitchFamily="34" charset="0"/>
              <a:ea typeface="+mn-ea"/>
            </a:endParaRPr>
          </a:p>
          <a:p>
            <a:pPr eaLnBrk="1" hangingPunct="1">
              <a:spcBef>
                <a:spcPts val="0"/>
              </a:spcBef>
              <a:buClrTx/>
              <a:defRPr/>
            </a:pPr>
            <a:r>
              <a:rPr lang="en-US" altLang="es-ES" dirty="0">
                <a:latin typeface="Verdana" panose="020B0604030504040204" pitchFamily="34" charset="0"/>
                <a:ea typeface="+mn-ea"/>
              </a:rPr>
              <a:t>marco.grossi@ilovepdf.com</a:t>
            </a:r>
          </a:p>
          <a:p>
            <a:pPr eaLnBrk="1" hangingPunct="1">
              <a:spcBef>
                <a:spcPts val="0"/>
              </a:spcBef>
              <a:buClrTx/>
              <a:buFontTx/>
              <a:buNone/>
              <a:defRPr/>
            </a:pPr>
            <a:r>
              <a:rPr lang="en-US" altLang="es-ES" dirty="0">
                <a:latin typeface="Verdana" panose="020B0604030504040204" pitchFamily="34" charset="0"/>
                <a:ea typeface="+mn-ea"/>
              </a:rPr>
              <a:t>developer.ilovepdf.com</a:t>
            </a:r>
          </a:p>
          <a:p>
            <a:pPr eaLnBrk="1" hangingPunct="1">
              <a:spcBef>
                <a:spcPts val="0"/>
              </a:spcBef>
              <a:buClrTx/>
              <a:buFontTx/>
              <a:buNone/>
              <a:defRPr/>
            </a:pPr>
            <a:endParaRPr lang="en-US" altLang="es-ES" dirty="0">
              <a:latin typeface="Verdana" panose="020B0604030504040204" pitchFamily="34" charset="0"/>
              <a:ea typeface="+mn-ea"/>
            </a:endParaRPr>
          </a:p>
          <a:p>
            <a:pPr eaLnBrk="1" hangingPunct="1">
              <a:spcBef>
                <a:spcPts val="0"/>
              </a:spcBef>
              <a:buClrTx/>
              <a:buFontTx/>
              <a:buNone/>
              <a:defRPr/>
            </a:pPr>
            <a:r>
              <a:rPr lang="en-US" altLang="es-ES" dirty="0">
                <a:latin typeface="Verdana" panose="020B0604030504040204" pitchFamily="34" charset="0"/>
                <a:ea typeface="+mn-ea"/>
                <a:cs typeface="Heiti SC Light" charset="0"/>
              </a:rPr>
              <a:t/>
            </a:r>
            <a:br>
              <a:rPr lang="en-US" altLang="es-ES" dirty="0">
                <a:latin typeface="Verdana" panose="020B0604030504040204" pitchFamily="34" charset="0"/>
                <a:ea typeface="+mn-ea"/>
                <a:cs typeface="Heiti SC Light" charset="0"/>
              </a:rPr>
            </a:br>
            <a:r>
              <a:rPr lang="en-US" altLang="es-ES" dirty="0">
                <a:latin typeface="Verdana" panose="020B0604030504040204" pitchFamily="34" charset="0"/>
                <a:ea typeface="+mn-ea"/>
                <a:cs typeface="Heiti SC Light" charset="0"/>
              </a:rPr>
              <a:t>Christoph </a:t>
            </a:r>
            <a:r>
              <a:rPr lang="en-US" altLang="es-ES" dirty="0" err="1">
                <a:latin typeface="Verdana" panose="020B0604030504040204" pitchFamily="34" charset="0"/>
                <a:ea typeface="+mn-ea"/>
                <a:cs typeface="Heiti SC Light" charset="0"/>
              </a:rPr>
              <a:t>Burkhalter</a:t>
            </a:r>
            <a:endParaRPr lang="en-US" altLang="es-ES" dirty="0">
              <a:latin typeface="Verdana" panose="020B0604030504040204" pitchFamily="34" charset="0"/>
              <a:ea typeface="+mn-ea"/>
              <a:cs typeface="Heiti SC Light" charset="0"/>
            </a:endParaRPr>
          </a:p>
          <a:p>
            <a:pPr eaLnBrk="1" hangingPunct="1">
              <a:spcBef>
                <a:spcPts val="0"/>
              </a:spcBef>
              <a:buClrTx/>
              <a:buFontTx/>
              <a:buNone/>
              <a:defRPr/>
            </a:pPr>
            <a:r>
              <a:rPr lang="en-US" altLang="es-ES" dirty="0">
                <a:latin typeface="Verdana" panose="020B0604030504040204" pitchFamily="34" charset="0"/>
                <a:ea typeface="+mn-ea"/>
                <a:cs typeface="Heiti SC Light" charset="0"/>
              </a:rPr>
              <a:t>PDF Tools AG</a:t>
            </a:r>
          </a:p>
          <a:p>
            <a:pPr eaLnBrk="1" hangingPunct="1">
              <a:spcBef>
                <a:spcPts val="0"/>
              </a:spcBef>
              <a:buClrTx/>
              <a:defRPr/>
            </a:pPr>
            <a:r>
              <a:rPr lang="en-US" altLang="es-ES" dirty="0">
                <a:latin typeface="Verdana" panose="020B0604030504040204" pitchFamily="34" charset="0"/>
                <a:ea typeface="+mn-ea"/>
                <a:cs typeface="Heiti SC Light" charset="0"/>
              </a:rPr>
              <a:t>pdfsupport@pdf-tools.com</a:t>
            </a:r>
          </a:p>
          <a:p>
            <a:pPr eaLnBrk="1" hangingPunct="1">
              <a:spcBef>
                <a:spcPts val="0"/>
              </a:spcBef>
              <a:buClrTx/>
              <a:defRPr/>
            </a:pPr>
            <a:r>
              <a:rPr lang="en-US" altLang="es-ES" dirty="0">
                <a:latin typeface="Verdana" panose="020B0604030504040204" pitchFamily="34" charset="0"/>
                <a:ea typeface="+mn-ea"/>
              </a:rPr>
              <a:t>www.pdf-tools.com </a:t>
            </a:r>
          </a:p>
          <a:p>
            <a:pPr eaLnBrk="1" hangingPunct="1">
              <a:spcBef>
                <a:spcPts val="0"/>
              </a:spcBef>
              <a:buClrTx/>
              <a:buFontTx/>
              <a:buNone/>
              <a:defRPr/>
            </a:pPr>
            <a:endParaRPr lang="en-US" altLang="es-ES" dirty="0">
              <a:latin typeface="Verdana" panose="020B0604030504040204" pitchFamily="34" charset="0"/>
              <a:ea typeface="+mn-ea"/>
              <a:cs typeface="Heiti SC Ligh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4"/>
          <p:cNvSpPr>
            <a:spLocks noGrp="1"/>
          </p:cNvSpPr>
          <p:nvPr>
            <p:ph type="title"/>
          </p:nvPr>
        </p:nvSpPr>
        <p:spPr>
          <a:xfrm>
            <a:off x="1908175" y="3933825"/>
            <a:ext cx="6586538" cy="1150938"/>
          </a:xfrm>
        </p:spPr>
        <p:txBody>
          <a:bodyPr/>
          <a:lstStyle/>
          <a:p>
            <a:r>
              <a:rPr lang="en-US" altLang="en-U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PDF in the Mobile World</a:t>
            </a:r>
            <a:endParaRPr lang="en-GB" altLang="en-US" sz="3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219" name="Textplatzhalter 5"/>
          <p:cNvSpPr>
            <a:spLocks noGrp="1"/>
          </p:cNvSpPr>
          <p:nvPr>
            <p:ph type="body" idx="1"/>
          </p:nvPr>
        </p:nvSpPr>
        <p:spPr>
          <a:xfrm>
            <a:off x="1908175" y="2906713"/>
            <a:ext cx="6586538" cy="735012"/>
          </a:xfrm>
        </p:spPr>
        <p:txBody>
          <a:bodyPr/>
          <a:lstStyle/>
          <a:p>
            <a:r>
              <a:rPr lang="en-US" alt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Mobile is different</a:t>
            </a:r>
            <a:endParaRPr lang="en-GB" altLang="en-US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PDF in the Mobile World – Mobile is different</a:t>
            </a:r>
            <a:endParaRPr lang="en-GB" alt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243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dirty="0" smtClean="0">
                <a:latin typeface="Verdana" pitchFamily="34" charset="0"/>
              </a:rPr>
              <a:t>More mobile users than desktop users and the gap is still growing</a:t>
            </a:r>
          </a:p>
          <a:p>
            <a:pPr>
              <a:buFont typeface="Arial" charset="0"/>
              <a:buChar char="•"/>
            </a:pPr>
            <a:r>
              <a:rPr lang="en-US" altLang="en-US" dirty="0" smtClean="0">
                <a:latin typeface="Verdana" pitchFamily="34" charset="0"/>
              </a:rPr>
              <a:t>Users spend more time on mobile devices than on other connected devices</a:t>
            </a:r>
            <a:endParaRPr lang="en-GB" altLang="en-US" dirty="0" smtClean="0">
              <a:latin typeface="Verdan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PDF in the Mobile World – Mobile is different</a:t>
            </a:r>
            <a:endParaRPr lang="en-GB" alt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291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altLang="en-US" dirty="0" smtClean="0">
                <a:latin typeface="Verdana" pitchFamily="34" charset="0"/>
              </a:rPr>
              <a:t>Hardware resources are more limited on mobile devices, CPU architecture is different (ARM vs x86).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en-US" dirty="0" smtClean="0">
                <a:latin typeface="Verdana" pitchFamily="34" charset="0"/>
              </a:rPr>
              <a:t>Mobile devices use other Operating Systems than Desktop or Server machines.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en-US" dirty="0" smtClean="0">
                <a:latin typeface="Verdana" pitchFamily="34" charset="0"/>
              </a:rPr>
              <a:t>The User Interface is touch oriented and screens are much smaller compared to desktop devices.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en-US" dirty="0" smtClean="0">
                <a:latin typeface="Verdana" pitchFamily="34" charset="0"/>
              </a:rPr>
              <a:t>User are more lenient towards Mobile Apps, accept some restrictions more easily in contrast to Desktop applications.</a:t>
            </a:r>
            <a:endParaRPr lang="en-GB" altLang="en-US" dirty="0" smtClean="0">
              <a:latin typeface="Verdan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PDF in the Mobile World – Mobile is different</a:t>
            </a:r>
            <a:endParaRPr lang="en-GB" alt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507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FontTx/>
              <a:buNone/>
              <a:defRPr/>
            </a:pPr>
            <a:r>
              <a:rPr lang="en-US" alt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Developer </a:t>
            </a:r>
            <a:r>
              <a:rPr lang="en-US" alt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view </a:t>
            </a:r>
            <a:endParaRPr lang="en-US" alt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 investment to switch to mobile platforms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Experience need to be gained for mobile frameworks in development, build and release processes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Limited existing applications and libraries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4"/>
          <p:cNvSpPr>
            <a:spLocks noGrp="1"/>
          </p:cNvSpPr>
          <p:nvPr>
            <p:ph type="title"/>
          </p:nvPr>
        </p:nvSpPr>
        <p:spPr>
          <a:xfrm>
            <a:off x="1908175" y="3860800"/>
            <a:ext cx="6586538" cy="1223963"/>
          </a:xfrm>
        </p:spPr>
        <p:txBody>
          <a:bodyPr/>
          <a:lstStyle/>
          <a:p>
            <a:r>
              <a:rPr lang="en-US" altLang="en-U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PDF </a:t>
            </a:r>
            <a:r>
              <a:rPr lang="en-US" altLang="en-US" sz="3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Webservice</a:t>
            </a:r>
            <a:endParaRPr lang="en-GB" altLang="en-US" sz="3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387" name="Textplatzhalter 5"/>
          <p:cNvSpPr>
            <a:spLocks noGrp="1"/>
          </p:cNvSpPr>
          <p:nvPr>
            <p:ph type="body" idx="1"/>
          </p:nvPr>
        </p:nvSpPr>
        <p:spPr>
          <a:xfrm>
            <a:off x="1908175" y="2906713"/>
            <a:ext cx="6586538" cy="1500187"/>
          </a:xfrm>
        </p:spPr>
        <p:txBody>
          <a:bodyPr/>
          <a:lstStyle/>
          <a:p>
            <a:r>
              <a:rPr lang="en-US" alt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Mobile Apps and the Cloud</a:t>
            </a:r>
            <a:endParaRPr lang="en-GB" altLang="en-US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PDF </a:t>
            </a:r>
            <a:r>
              <a:rPr lang="en-US" alt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Webservice</a:t>
            </a:r>
            <a:r>
              <a:rPr lang="en-US" alt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Multitude of advantages</a:t>
            </a:r>
            <a:endParaRPr lang="en-GB" alt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411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mtClean="0">
                <a:latin typeface="Verdana" pitchFamily="34" charset="0"/>
              </a:rPr>
              <a:t>Heterogenous system, use all your existing applications and code</a:t>
            </a:r>
          </a:p>
          <a:p>
            <a:pPr>
              <a:buFont typeface="Arial" charset="0"/>
              <a:buChar char="•"/>
            </a:pPr>
            <a:r>
              <a:rPr lang="en-US" altLang="en-US" smtClean="0">
                <a:latin typeface="Verdana" pitchFamily="34" charset="0"/>
              </a:rPr>
              <a:t>Use your experience (technology, systems, applications)</a:t>
            </a:r>
          </a:p>
          <a:p>
            <a:pPr>
              <a:buFont typeface="Arial" charset="0"/>
              <a:buChar char="•"/>
            </a:pPr>
            <a:r>
              <a:rPr lang="en-US" altLang="en-US" smtClean="0">
                <a:latin typeface="Verdana" pitchFamily="34" charset="0"/>
              </a:rPr>
              <a:t>‘Unlimited’ power and resources</a:t>
            </a:r>
          </a:p>
          <a:p>
            <a:pPr>
              <a:buFont typeface="Arial" charset="0"/>
              <a:buChar char="•"/>
            </a:pPr>
            <a:r>
              <a:rPr lang="en-US" altLang="en-US" smtClean="0">
                <a:latin typeface="Verdana" pitchFamily="34" charset="0"/>
              </a:rPr>
              <a:t>Maintenance and Bug detection is simplified since the vendor has access to the servers</a:t>
            </a:r>
          </a:p>
          <a:p>
            <a:pPr>
              <a:buFont typeface="Arial" charset="0"/>
              <a:buChar char="•"/>
            </a:pPr>
            <a:r>
              <a:rPr lang="en-US" altLang="en-US" smtClean="0">
                <a:latin typeface="Verdana" pitchFamily="34" charset="0"/>
              </a:rPr>
              <a:t>Existing and easy Update mechanism</a:t>
            </a:r>
            <a:endParaRPr lang="en-GB" altLang="en-US" smtClean="0">
              <a:latin typeface="Verdan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Verdana Bold"/>
        <a:ea typeface="Heiti SC Medium"/>
        <a:cs typeface="Heiti SC Medium"/>
      </a:majorFont>
      <a:minorFont>
        <a:latin typeface="Verdana Bold"/>
        <a:ea typeface="Heiti SC Medium"/>
        <a:cs typeface="Heiti SC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2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2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932</Words>
  <Application>Microsoft Office PowerPoint</Application>
  <PresentationFormat>Bildschirmpräsentation (4:3)</PresentationFormat>
  <Paragraphs>187</Paragraphs>
  <Slides>32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46" baseType="lpstr">
      <vt:lpstr>Arial</vt:lpstr>
      <vt:lpstr>Times New Roman</vt:lpstr>
      <vt:lpstr>Open Sans</vt:lpstr>
      <vt:lpstr>Verdana</vt:lpstr>
      <vt:lpstr>Open Sans Condensed Light</vt:lpstr>
      <vt:lpstr>Verdana Bold</vt:lpstr>
      <vt:lpstr>MS PGothic</vt:lpstr>
      <vt:lpstr>Myriad Pro</vt:lpstr>
      <vt:lpstr>Heiti SC Medium</vt:lpstr>
      <vt:lpstr>Helvetica</vt:lpstr>
      <vt:lpstr>Arial Unicode MS</vt:lpstr>
      <vt:lpstr>Open Sans Condensed</vt:lpstr>
      <vt:lpstr>Heiti SC Light</vt:lpstr>
      <vt:lpstr>Tema de Office</vt:lpstr>
      <vt:lpstr>PDF Days Europe 2017</vt:lpstr>
      <vt:lpstr>PDF Days Europe 2017</vt:lpstr>
      <vt:lpstr>PowerPoint-Präsentation</vt:lpstr>
      <vt:lpstr>PDF in the Mobile World</vt:lpstr>
      <vt:lpstr>PDF in the Mobile World – Mobile is different</vt:lpstr>
      <vt:lpstr>PDF in the Mobile World – Mobile is different</vt:lpstr>
      <vt:lpstr>PDF in the Mobile World – Mobile is different</vt:lpstr>
      <vt:lpstr>PDF Webservice</vt:lpstr>
      <vt:lpstr>PDF Webservice – Multitude of advantages</vt:lpstr>
      <vt:lpstr>PDF Webservice – Connection challenges</vt:lpstr>
      <vt:lpstr>Pocket PDF</vt:lpstr>
      <vt:lpstr>Pocket PDF – Mobile App</vt:lpstr>
      <vt:lpstr>Pocket PDF – Mobile App</vt:lpstr>
      <vt:lpstr>Pocket PDF – Mobile App</vt:lpstr>
      <vt:lpstr>Pocket PDF – Mobile App</vt:lpstr>
      <vt:lpstr>Mobile App – Process</vt:lpstr>
      <vt:lpstr>Mobile App – Challenges</vt:lpstr>
      <vt:lpstr>Mobile App – Opportunities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iLovePDF API tools</vt:lpstr>
      <vt:lpstr>PowerPoint-Präsentation</vt:lpstr>
      <vt:lpstr>An advanced Library example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PDF Assocation Presentation</dc:title>
  <dc:creator>PDF Association - www.pdfa.org</dc:creator>
  <cp:keywords>ISO standards, PDF standards, PDF/A, PDF/UA, PDF/VT, PDF/X, PDF/E</cp:keywords>
  <cp:lastModifiedBy>Arianna Battagliese</cp:lastModifiedBy>
  <cp:revision>79</cp:revision>
  <cp:lastPrinted>1601-01-01T00:00:00Z</cp:lastPrinted>
  <dcterms:created xsi:type="dcterms:W3CDTF">1601-01-01T00:00:00Z</dcterms:created>
  <dcterms:modified xsi:type="dcterms:W3CDTF">2017-04-20T12:58:58Z</dcterms:modified>
</cp:coreProperties>
</file>