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99" r:id="rId3"/>
    <p:sldId id="300" r:id="rId4"/>
    <p:sldId id="301" r:id="rId5"/>
    <p:sldId id="308" r:id="rId6"/>
    <p:sldId id="310" r:id="rId7"/>
    <p:sldId id="311" r:id="rId8"/>
    <p:sldId id="293" r:id="rId9"/>
    <p:sldId id="298" r:id="rId10"/>
    <p:sldId id="295" r:id="rId11"/>
    <p:sldId id="296" r:id="rId12"/>
    <p:sldId id="314" r:id="rId13"/>
    <p:sldId id="313" r:id="rId14"/>
    <p:sldId id="312" r:id="rId15"/>
    <p:sldId id="292" r:id="rId16"/>
    <p:sldId id="297" r:id="rId17"/>
    <p:sldId id="28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3"/>
    <p:restoredTop sz="83489" autoAdjust="0"/>
  </p:normalViewPr>
  <p:slideViewPr>
    <p:cSldViewPr>
      <p:cViewPr varScale="1">
        <p:scale>
          <a:sx n="124" d="100"/>
          <a:sy n="124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012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z="800" smtClean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r>
              <a:rPr lang="en-US" baseline="0" dirty="0" smtClean="0"/>
              <a:t> driven presentation adaptation: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Reflow and content resize ability for different screen types and sizes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Better read-aloud and text-to-speech for accessibility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Default presentation adaptation to rendering device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Selection of different default presentations based on location, on who you are,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Extend PDF into new workflows and use cases: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Dynamically updatable charts and dashboards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Network aware document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True extractability of semantic content and styling without heuristic-driven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Optimized presentations for different audiences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Maintain reliable document rendering and interchange: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Remaining as a document that can be given to others and used effectively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Continuing to carry a perfect rendition of author’s intended appearance through space and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Keep the uniquely good features of PDF for the next generation: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Born as a format for expressing the design intent of content creators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Digital documents that can drive business workflows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Digital signatures that can be used to verify document integrity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Commenting and </a:t>
            </a:r>
            <a:r>
              <a:rPr lang="en-US" baseline="0" dirty="0" err="1" smtClean="0"/>
              <a:t>revisioning</a:t>
            </a:r>
            <a:r>
              <a:rPr lang="en-US" baseline="0" dirty="0" smtClean="0"/>
              <a:t> that allow for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Form capabilities that allow for data collection and consolidation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Archive capability in single file format that can be used across a spectrum of use cases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Be PDF 2.0 right from the start: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Not being tethered to deprecated practices and concepts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Broad and open industry participation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Collaboration in open forums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Equal participation in standards and best practices development, marketing, etc.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5577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4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223D0-0A6E-4B92-B588-159E29F83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9939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94951-E56D-4132-9A93-38346C57C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8869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BD7E5-BC0B-4B22-8775-81631C5EB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855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4861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3550" y="1219200"/>
            <a:ext cx="34861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C63E8-1CC2-40C0-9130-388A5671A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019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684EF-F8EF-471F-9728-A94EE333F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6489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A00ED-A021-413F-A991-544E17D4D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7026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72763-CB73-401E-B916-CA722E9A4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4743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76200" rIns="116840" bIns="762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Verdana Bold" panose="020B080403050404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76200" rIns="116840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Verdana Bold" panose="020B080403050404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Verdana Bold" panose="020B080403050404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28" name="Rectangle 3"/>
          <p:cNvSpPr>
            <a:spLocks/>
          </p:cNvSpPr>
          <p:nvPr/>
        </p:nvSpPr>
        <p:spPr bwMode="auto">
          <a:xfrm>
            <a:off x="1905000" y="6553200"/>
            <a:ext cx="59436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>
              <a:defRPr/>
            </a:pPr>
            <a:r>
              <a:rPr lang="en-US" sz="800" dirty="0">
                <a:solidFill>
                  <a:srgbClr val="808080"/>
                </a:solidFill>
                <a:latin typeface="Verdana" pitchFamily="34" charset="0"/>
                <a:sym typeface="Verdana" pitchFamily="34" charset="0"/>
              </a:rPr>
              <a:t>A PDF Association Presentation · © 2017 by PDF Association · www.pdfa.org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534150"/>
            <a:ext cx="3095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defRPr>
            </a:lvl1pPr>
          </a:lstStyle>
          <a:p>
            <a:fld id="{12EBE61D-5B3D-4BFD-AB32-FE75161F88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 flipH="1">
            <a:off x="0" y="990600"/>
            <a:ext cx="1600200" cy="0"/>
          </a:xfrm>
          <a:prstGeom prst="line">
            <a:avLst/>
          </a:prstGeom>
          <a:noFill/>
          <a:ln w="76200">
            <a:solidFill>
              <a:srgbClr val="A9A9A9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1743075" y="990600"/>
            <a:ext cx="7400925" cy="1588"/>
          </a:xfrm>
          <a:prstGeom prst="line">
            <a:avLst/>
          </a:prstGeom>
          <a:noFill/>
          <a:ln w="76200">
            <a:solidFill>
              <a:srgbClr val="DD262C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/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238125" y="1066800"/>
            <a:ext cx="10207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>
              <a:defRPr/>
            </a:pPr>
            <a:r>
              <a:rPr lang="en-US" sz="800">
                <a:solidFill>
                  <a:srgbClr val="A9A9A9"/>
                </a:solidFill>
                <a:latin typeface="Verdana Bold" charset="0"/>
                <a:sym typeface="Verdana Bold" charset="0"/>
              </a:rPr>
              <a:t>www.pdfa.org</a:t>
            </a:r>
          </a:p>
        </p:txBody>
      </p:sp>
      <p:pic>
        <p:nvPicPr>
          <p:cNvPr id="1033" name="Picture 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63246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/>
          </p:cNvSpPr>
          <p:nvPr/>
        </p:nvSpPr>
        <p:spPr bwMode="auto">
          <a:xfrm>
            <a:off x="0" y="6553200"/>
            <a:ext cx="16764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>
              <a:defRPr/>
            </a:pPr>
            <a:r>
              <a:rPr lang="en-US" sz="700" dirty="0">
                <a:solidFill>
                  <a:srgbClr val="808080"/>
                </a:solidFill>
                <a:latin typeface="Verdana" pitchFamily="34" charset="0"/>
                <a:sym typeface="Verdana" pitchFamily="34" charset="0"/>
              </a:rPr>
              <a:t>2017-05-15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24998" r="6056" b="26834"/>
          <a:stretch>
            <a:fillRect/>
          </a:stretch>
        </p:blipFill>
        <p:spPr bwMode="auto">
          <a:xfrm>
            <a:off x="206375" y="228600"/>
            <a:ext cx="11953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7" name="Picture 23" title="Datalogics Log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" y="4797152"/>
            <a:ext cx="1143000" cy="3267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5" y="5329710"/>
            <a:ext cx="633872" cy="872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+mj-lt"/>
          <a:ea typeface="+mj-ea"/>
          <a:cs typeface="+mj-cs"/>
          <a:sym typeface="Verdana Bold" panose="020B0804030504040204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panose="020B0804030504040204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panose="020B0804030504040204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panose="020B0804030504040204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panose="020B080403050404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6pPr>
      <a:lvl7pPr marL="954088" algn="l" rtl="0" fontAlgn="base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7pPr>
      <a:lvl8pPr marL="1411288" algn="l" rtl="0" fontAlgn="base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8pPr>
      <a:lvl9pPr marL="1868488" algn="l" rtl="0" fontAlgn="base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9pPr>
    </p:titleStyle>
    <p:bodyStyle>
      <a:lvl1pPr marL="539750" indent="-482600" algn="l" rtl="0" eaLnBrk="0" fontAlgn="base" hangingPunct="0">
        <a:spcBef>
          <a:spcPts val="1500"/>
        </a:spcBef>
        <a:spcAft>
          <a:spcPct val="0"/>
        </a:spcAft>
        <a:buSzPct val="100000"/>
        <a:buChar char="•"/>
        <a:defRPr sz="1600">
          <a:solidFill>
            <a:srgbClr val="535353"/>
          </a:solidFill>
          <a:latin typeface="+mn-lt"/>
          <a:ea typeface="+mn-ea"/>
          <a:cs typeface="+mn-cs"/>
          <a:sym typeface="Verdana Bold" panose="020B0804030504040204" pitchFamily="34" charset="0"/>
        </a:defRPr>
      </a:lvl1pPr>
      <a:lvl2pPr marL="1038225" indent="-4064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+mn-lt"/>
          <a:ea typeface="+mn-ea"/>
          <a:cs typeface="+mn-cs"/>
          <a:sym typeface="Verdana Bold" panose="020B0804030504040204" pitchFamily="34" charset="0"/>
        </a:defRPr>
      </a:lvl2pPr>
      <a:lvl3pPr marL="1611313" indent="-3302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3pPr>
      <a:lvl4pPr marL="2262188" indent="-3302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4pPr>
      <a:lvl5pPr marL="2911475" indent="-3302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5pPr>
      <a:lvl6pPr marL="3368675" indent="-330200" algn="l" rtl="0" fontAlgn="base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6pPr>
      <a:lvl7pPr marL="3825875" indent="-330200" algn="l" rtl="0" fontAlgn="base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7pPr>
      <a:lvl8pPr marL="4283075" indent="-330200" algn="l" rtl="0" fontAlgn="base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8pPr>
      <a:lvl9pPr marL="4740275" indent="-330200" algn="l" rtl="0" fontAlgn="base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tt.kuznicki@pdfa.org" TargetMode="External"/><Relationship Id="rId3" Type="http://schemas.openxmlformats.org/officeDocument/2006/relationships/hyperlink" Target="mailto:leonardr@adob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eaLnBrk="1" hangingPunct="1"/>
            <a:fld id="{C0023C5C-2185-4985-B896-6CEC51136BAE}" type="slidenum">
              <a:rPr lang="en-US" altLang="en-US"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rPr>
              <a:pPr eaLnBrk="1" hangingPunct="1"/>
              <a:t>1</a:t>
            </a:fld>
            <a:endParaRPr lang="en-US" altLang="en-US" sz="800">
              <a:solidFill>
                <a:srgbClr val="808080"/>
              </a:solidFill>
              <a:latin typeface="Verdana Bold" panose="020B0804030504040204" pitchFamily="34" charset="0"/>
              <a:sym typeface="Verdana Bold" panose="020B0804030504040204" pitchFamily="34" charset="0"/>
            </a:endParaRPr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57480"/>
          <a:lstStyle/>
          <a:p>
            <a:pPr indent="0" eaLnBrk="1" hangingPunct="1"/>
            <a:r>
              <a:rPr lang="en-US" altLang="en-US" smtClean="0">
                <a:solidFill>
                  <a:srgbClr val="878787"/>
                </a:solidFill>
              </a:rPr>
              <a:t>PDF Days Europe 2017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57480"/>
          <a:lstStyle/>
          <a:p>
            <a:pPr marL="0" indent="0" eaLnBrk="1" hangingPunct="1">
              <a:buFontTx/>
              <a:buNone/>
            </a:pPr>
            <a:endParaRPr lang="en-US" altLang="en-US" sz="3300" dirty="0" smtClean="0"/>
          </a:p>
          <a:p>
            <a:pPr marL="0" indent="0" eaLnBrk="1" hangingPunct="1">
              <a:buFontTx/>
              <a:buNone/>
            </a:pPr>
            <a:endParaRPr lang="en-US" altLang="en-US" sz="3300" dirty="0" smtClean="0"/>
          </a:p>
          <a:p>
            <a:pPr marL="0" indent="0" eaLnBrk="1" hangingPunct="1">
              <a:buFontTx/>
              <a:buNone/>
            </a:pPr>
            <a:r>
              <a:rPr lang="en-US" altLang="en-US" sz="3300" dirty="0" smtClean="0"/>
              <a:t>Next Generation PDF and the PDF Association</a:t>
            </a:r>
            <a:endParaRPr lang="en-US" altLang="en-US" sz="3100" dirty="0" smtClean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Leonard Rosenthol</a:t>
            </a:r>
            <a:br>
              <a:rPr lang="en-US" altLang="en-US" dirty="0" smtClean="0"/>
            </a:br>
            <a:r>
              <a:rPr lang="en-US" altLang="en-US" dirty="0" smtClean="0"/>
              <a:t>PDF Architect &amp; Senior Principal Scientist</a:t>
            </a:r>
            <a:br>
              <a:rPr lang="en-US" altLang="en-US" dirty="0" smtClean="0"/>
            </a:br>
            <a:r>
              <a:rPr lang="en-US" altLang="en-US" dirty="0" smtClean="0"/>
              <a:t>Adobe Systems</a:t>
            </a: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Matt </a:t>
            </a:r>
            <a:r>
              <a:rPr lang="en-US" altLang="en-US" dirty="0" smtClean="0"/>
              <a:t>Kuznicki</a:t>
            </a:r>
            <a:br>
              <a:rPr lang="en-US" altLang="en-US" dirty="0" smtClean="0"/>
            </a:br>
            <a:r>
              <a:rPr lang="en-US" altLang="en-US" dirty="0" smtClean="0"/>
              <a:t>Chief Technical Officer - Datalogics</a:t>
            </a:r>
            <a:br>
              <a:rPr lang="en-US" altLang="en-US" dirty="0" smtClean="0"/>
            </a:br>
            <a:r>
              <a:rPr lang="en-US" altLang="en-US" dirty="0" smtClean="0"/>
              <a:t>Chairman of the PDF Association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8064500" y="6534150"/>
            <a:ext cx="309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algn="ctr" eaLnBrk="1" hangingPunct="1"/>
            <a:fld id="{6931AA07-D7BE-428C-9579-E93B7B186756}" type="slidenum">
              <a:rPr lang="en-US" altLang="en-US"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rPr>
              <a:pPr algn="ctr" eaLnBrk="1" hangingPunct="1"/>
              <a:t>1</a:t>
            </a:fld>
            <a:endParaRPr lang="en-US" altLang="en-US" sz="800">
              <a:solidFill>
                <a:srgbClr val="808080"/>
              </a:solidFill>
              <a:latin typeface="Verdana Bold" panose="020B0804030504040204" pitchFamily="34" charset="0"/>
              <a:sym typeface="Verdana Bold" panose="020B08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Managing the Standards Development Process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000" dirty="0" smtClean="0"/>
              <a:t>The Technical Working Group (TWG) is where the Next Generation PDF </a:t>
            </a:r>
            <a:r>
              <a:rPr lang="en-US" sz="2000" dirty="0" smtClean="0"/>
              <a:t>work </a:t>
            </a:r>
            <a:r>
              <a:rPr lang="en-US" sz="2000" dirty="0" smtClean="0"/>
              <a:t>is taking place:</a:t>
            </a:r>
            <a:endParaRPr lang="en-US" sz="2000" dirty="0" smtClean="0"/>
          </a:p>
          <a:p>
            <a:r>
              <a:rPr lang="en-US" sz="2000" dirty="0" smtClean="0"/>
              <a:t>Launched by the PDF Association in the summer of 2016 - ~40 member companies currently</a:t>
            </a:r>
          </a:p>
          <a:p>
            <a:r>
              <a:rPr lang="en-US" sz="2000" dirty="0" smtClean="0"/>
              <a:t>Facilitating open and active debate and advancement of technical concepts and standards</a:t>
            </a:r>
          </a:p>
          <a:p>
            <a:r>
              <a:rPr lang="en-US" sz="2000" dirty="0" smtClean="0"/>
              <a:t>Publishing frequent draft </a:t>
            </a:r>
            <a:r>
              <a:rPr lang="en-US" sz="2000" dirty="0" smtClean="0"/>
              <a:t>specifications for </a:t>
            </a:r>
            <a:r>
              <a:rPr lang="en-US" sz="2000" dirty="0" smtClean="0"/>
              <a:t>discussion and collaboration</a:t>
            </a:r>
          </a:p>
          <a:p>
            <a:r>
              <a:rPr lang="en-US" sz="2000" dirty="0" smtClean="0"/>
              <a:t>Open </a:t>
            </a:r>
            <a:r>
              <a:rPr lang="en-US" sz="2000" dirty="0" smtClean="0"/>
              <a:t>development </a:t>
            </a:r>
            <a:r>
              <a:rPr lang="en-US" sz="2000" dirty="0" smtClean="0"/>
              <a:t>process: any PDF Association member can participate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355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Crafting Market Research and Messaging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68344"/>
            <a:ext cx="7124700" cy="5638800"/>
          </a:xfrm>
        </p:spPr>
        <p:txBody>
          <a:bodyPr/>
          <a:lstStyle/>
          <a:p>
            <a:pPr marL="57150" indent="0">
              <a:buNone/>
            </a:pPr>
            <a:r>
              <a:rPr lang="en-US" sz="2000" dirty="0" smtClean="0"/>
              <a:t>The Marketing Working Group (MWG) is where the Next Generation PDF marketing activities are coordinated: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Launched by the PDF Association in the summer of 2016 - </a:t>
            </a:r>
            <a:r>
              <a:rPr lang="en-US" sz="2000" dirty="0" smtClean="0"/>
              <a:t>~25 </a:t>
            </a:r>
            <a:r>
              <a:rPr lang="en-US" sz="2000" dirty="0"/>
              <a:t>member companies </a:t>
            </a:r>
            <a:r>
              <a:rPr lang="en-US" sz="2000" dirty="0" smtClean="0"/>
              <a:t>currently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Conducting research and messaging development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Collecting industry verticals, use cases and benefits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Promoting awareness with PDF Association members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Open process: any PDF Association member can join and participate</a:t>
            </a:r>
          </a:p>
          <a:p>
            <a:pPr marL="5715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301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Next Generation PDF: Standards Development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6003" y="1268760"/>
            <a:ext cx="769806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76200" rIns="116840" bIns="76200" numCol="1" anchor="ctr" anchorCtr="0" compatLnSpc="1">
            <a:prstTxWarp prst="textNoShape">
              <a:avLst/>
            </a:prstTxWarp>
          </a:bodyPr>
          <a:lstStyle>
            <a:lvl1pPr marL="539750" indent="-482600" algn="l" rtl="0" eaLnBrk="0" fontAlgn="base" hangingPunct="0">
              <a:spcBef>
                <a:spcPts val="15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Verdana Bold" panose="020B0804030504040204" pitchFamily="34" charset="0"/>
              </a:defRPr>
            </a:lvl1pPr>
            <a:lvl2pPr marL="1038225" indent="-4064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+mn-lt"/>
                <a:ea typeface="+mn-ea"/>
                <a:cs typeface="+mn-cs"/>
                <a:sym typeface="Verdana Bold" panose="020B0804030504040204" pitchFamily="34" charset="0"/>
              </a:defRPr>
            </a:lvl2pPr>
            <a:lvl3pPr marL="1611313" indent="-3302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panose="020B0604030504040204" pitchFamily="34" charset="0"/>
              </a:defRPr>
            </a:lvl3pPr>
            <a:lvl4pPr marL="2262188" indent="-3302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panose="020B0604030504040204" pitchFamily="34" charset="0"/>
              </a:defRPr>
            </a:lvl4pPr>
            <a:lvl5pPr marL="2911475" indent="-3302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panose="020B0604030504040204" pitchFamily="34" charset="0"/>
              </a:defRPr>
            </a:lvl5pPr>
            <a:lvl6pPr marL="3368675" indent="-330200" algn="l" rtl="0" fontAlgn="base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6pPr>
            <a:lvl7pPr marL="3825875" indent="-330200" algn="l" rtl="0" fontAlgn="base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7pPr>
            <a:lvl8pPr marL="4283075" indent="-330200" algn="l" rtl="0" fontAlgn="base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8pPr>
            <a:lvl9pPr marL="4740275" indent="-330200" algn="l" rtl="0" fontAlgn="base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9pPr>
          </a:lstStyle>
          <a:p>
            <a:pPr marL="57150" indent="0" algn="ctr">
              <a:buFontTx/>
              <a:buNone/>
            </a:pPr>
            <a:r>
              <a:rPr lang="en-US" sz="3200" kern="0" dirty="0" smtClean="0"/>
              <a:t>So what did we develop?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5742020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Important Concepts for Next-Generation PDF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000" dirty="0" smtClean="0"/>
              <a:t>The Next Generation of PDF will:</a:t>
            </a:r>
          </a:p>
          <a:p>
            <a:r>
              <a:rPr lang="en-US" sz="2000" dirty="0"/>
              <a:t>Be PDF </a:t>
            </a:r>
            <a:r>
              <a:rPr lang="en-US" sz="2000" dirty="0" smtClean="0"/>
              <a:t>2.0 (with full functionality)</a:t>
            </a:r>
          </a:p>
          <a:p>
            <a:r>
              <a:rPr lang="en-US" sz="2000" dirty="0" smtClean="0"/>
              <a:t>Be “well tagged” PDF</a:t>
            </a:r>
            <a:endParaRPr lang="en-US" sz="2000" dirty="0"/>
          </a:p>
          <a:p>
            <a:r>
              <a:rPr lang="en-US" sz="2000" dirty="0"/>
              <a:t>Maintain reliable document rendering and interchange</a:t>
            </a:r>
          </a:p>
          <a:p>
            <a:r>
              <a:rPr lang="en-US" sz="2000" dirty="0"/>
              <a:t>Enable presentation adaptation to the circumstances and device used to render the PDF</a:t>
            </a:r>
          </a:p>
          <a:p>
            <a:r>
              <a:rPr lang="en-US" sz="2000" dirty="0" smtClean="0"/>
              <a:t>Extend </a:t>
            </a:r>
            <a:r>
              <a:rPr lang="en-US" sz="2000" dirty="0"/>
              <a:t>PDF into a variety of new and different workflows and use cases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 algn="ctr">
              <a:buNone/>
            </a:pPr>
            <a:r>
              <a:rPr lang="en-US" sz="2000" dirty="0" smtClean="0"/>
              <a:t>With broad and open industry participation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196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Next Generation PDF: Standards Development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6003" y="1268760"/>
            <a:ext cx="769806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76200" rIns="116840" bIns="76200" numCol="1" anchor="ctr" anchorCtr="0" compatLnSpc="1">
            <a:prstTxWarp prst="textNoShape">
              <a:avLst/>
            </a:prstTxWarp>
          </a:bodyPr>
          <a:lstStyle>
            <a:lvl1pPr marL="539750" indent="-482600" algn="l" rtl="0" eaLnBrk="0" fontAlgn="base" hangingPunct="0">
              <a:spcBef>
                <a:spcPts val="15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Verdana Bold" panose="020B0804030504040204" pitchFamily="34" charset="0"/>
              </a:defRPr>
            </a:lvl1pPr>
            <a:lvl2pPr marL="1038225" indent="-4064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+mn-lt"/>
                <a:ea typeface="+mn-ea"/>
                <a:cs typeface="+mn-cs"/>
                <a:sym typeface="Verdana Bold" panose="020B0804030504040204" pitchFamily="34" charset="0"/>
              </a:defRPr>
            </a:lvl2pPr>
            <a:lvl3pPr marL="1611313" indent="-3302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panose="020B0604030504040204" pitchFamily="34" charset="0"/>
              </a:defRPr>
            </a:lvl3pPr>
            <a:lvl4pPr marL="2262188" indent="-3302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panose="020B0604030504040204" pitchFamily="34" charset="0"/>
              </a:defRPr>
            </a:lvl4pPr>
            <a:lvl5pPr marL="2911475" indent="-3302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panose="020B0604030504040204" pitchFamily="34" charset="0"/>
              </a:defRPr>
            </a:lvl5pPr>
            <a:lvl6pPr marL="3368675" indent="-330200" algn="l" rtl="0" fontAlgn="base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6pPr>
            <a:lvl7pPr marL="3825875" indent="-330200" algn="l" rtl="0" fontAlgn="base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7pPr>
            <a:lvl8pPr marL="4283075" indent="-330200" algn="l" rtl="0" fontAlgn="base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8pPr>
            <a:lvl9pPr marL="4740275" indent="-330200" algn="l" rtl="0" fontAlgn="base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9pPr>
          </a:lstStyle>
          <a:p>
            <a:pPr marL="57150" indent="0" algn="ctr">
              <a:buFontTx/>
              <a:buNone/>
            </a:pPr>
            <a:r>
              <a:rPr lang="en-US" sz="3200" kern="0" dirty="0" smtClean="0"/>
              <a:t>Diving Deeper </a:t>
            </a:r>
            <a:br>
              <a:rPr lang="en-US" sz="3200" kern="0" dirty="0" smtClean="0"/>
            </a:br>
            <a:r>
              <a:rPr lang="en-US" sz="3200" kern="0" dirty="0" smtClean="0"/>
              <a:t>at PDF Days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952674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Next Generation PDF Track: PDF Days 2017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Core concepts and use cases</a:t>
            </a:r>
          </a:p>
          <a:p>
            <a:r>
              <a:rPr lang="en-US" sz="2000" dirty="0" smtClean="0"/>
              <a:t>Relationship to other technologies</a:t>
            </a:r>
          </a:p>
          <a:p>
            <a:r>
              <a:rPr lang="en-US" sz="2000" dirty="0" smtClean="0"/>
              <a:t>Overcoming challenges in content presentation adaptation</a:t>
            </a:r>
          </a:p>
          <a:p>
            <a:r>
              <a:rPr lang="en-US" sz="2000" dirty="0" smtClean="0"/>
              <a:t>Responsiveness to different viewing and usage scenarios</a:t>
            </a:r>
          </a:p>
          <a:p>
            <a:r>
              <a:rPr lang="en-US" sz="2000" dirty="0" smtClean="0"/>
              <a:t>Server-side workflows</a:t>
            </a:r>
          </a:p>
          <a:p>
            <a:r>
              <a:rPr lang="en-US" sz="2000" dirty="0" smtClean="0"/>
              <a:t>Document accessibility benefits</a:t>
            </a:r>
          </a:p>
          <a:p>
            <a:r>
              <a:rPr lang="en-US" sz="2000" dirty="0" smtClean="0"/>
              <a:t>Content repurposing advancements</a:t>
            </a:r>
          </a:p>
          <a:p>
            <a:r>
              <a:rPr lang="en-US" sz="2000" dirty="0" smtClean="0"/>
              <a:t>Best practices in document creation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439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Next Generation PDF Track: PDF Days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None/>
            </a:pPr>
            <a:r>
              <a:rPr lang="en-US" sz="2000" dirty="0" smtClean="0"/>
              <a:t>Please join us:</a:t>
            </a:r>
          </a:p>
          <a:p>
            <a:pPr marL="57150" indent="0" algn="ctr">
              <a:buNone/>
            </a:pPr>
            <a:endParaRPr lang="en-US" sz="2000" dirty="0" smtClean="0"/>
          </a:p>
          <a:p>
            <a:pPr marL="57150" indent="0" algn="ctr">
              <a:buNone/>
            </a:pPr>
            <a:r>
              <a:rPr lang="en-US" sz="2000" b="1" u="sng" dirty="0" smtClean="0"/>
              <a:t>Learn about </a:t>
            </a:r>
            <a:r>
              <a:rPr lang="en-US" sz="2000" dirty="0" smtClean="0"/>
              <a:t>the Next Generation of PDF</a:t>
            </a:r>
          </a:p>
          <a:p>
            <a:pPr marL="57150" indent="0" algn="ctr">
              <a:buNone/>
            </a:pPr>
            <a:r>
              <a:rPr lang="en-US" sz="2000" b="1" u="sng" dirty="0" smtClean="0"/>
              <a:t>Help create </a:t>
            </a:r>
            <a:r>
              <a:rPr lang="en-US" sz="2000" dirty="0" smtClean="0"/>
              <a:t>the Next Generation of PDF</a:t>
            </a:r>
          </a:p>
          <a:p>
            <a:pPr marL="57150" indent="0" algn="ctr">
              <a:buNone/>
            </a:pPr>
            <a:r>
              <a:rPr lang="en-US" sz="2000" b="1" u="sng" dirty="0" smtClean="0"/>
              <a:t>Help promote </a:t>
            </a:r>
            <a:r>
              <a:rPr lang="en-US" sz="2000" dirty="0" smtClean="0"/>
              <a:t>the Next Generation of PDF</a:t>
            </a:r>
          </a:p>
          <a:p>
            <a:pPr marL="57150" indent="0" algn="ctr">
              <a:buNone/>
            </a:pPr>
            <a:endParaRPr lang="en-US" sz="2000" dirty="0"/>
          </a:p>
          <a:p>
            <a:pPr marL="57150" indent="0" algn="ctr">
              <a:buNone/>
            </a:pPr>
            <a:endParaRPr lang="en-US" sz="2000" dirty="0" smtClean="0"/>
          </a:p>
          <a:p>
            <a:pPr marL="57150" indent="0" algn="ctr">
              <a:buNone/>
            </a:pPr>
            <a:r>
              <a:rPr lang="en-US" sz="2400" dirty="0" smtClean="0"/>
              <a:t>Here’s to the next generation of PDF!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000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eaLnBrk="1" hangingPunct="1"/>
            <a:fld id="{CDE08CCD-C923-4D5C-9BF0-54B008534BA1}" type="slidenum">
              <a:rPr lang="en-US" altLang="en-US"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rPr>
              <a:pPr eaLnBrk="1" hangingPunct="1"/>
              <a:t>17</a:t>
            </a:fld>
            <a:endParaRPr lang="en-US" altLang="en-US" sz="800">
              <a:solidFill>
                <a:srgbClr val="808080"/>
              </a:solidFill>
              <a:latin typeface="Verdana Bold" panose="020B0804030504040204" pitchFamily="34" charset="0"/>
              <a:sym typeface="Verdana Bold" panose="020B0804030504040204" pitchFamily="34" charset="0"/>
            </a:endParaRPr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57480"/>
          <a:lstStyle/>
          <a:p>
            <a:pPr indent="0" eaLnBrk="1" hangingPunct="1"/>
            <a:r>
              <a:rPr lang="en-US" altLang="en-US" dirty="0" smtClean="0">
                <a:solidFill>
                  <a:srgbClr val="878787"/>
                </a:solidFill>
              </a:rPr>
              <a:t>PDF Days Europe 2017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1219200"/>
            <a:ext cx="7480300" cy="5638800"/>
          </a:xfrm>
        </p:spPr>
        <p:txBody>
          <a:bodyPr rIns="157480"/>
          <a:lstStyle/>
          <a:p>
            <a:pPr marL="0" indent="0" eaLnBrk="1" hangingPunct="1">
              <a:buFontTx/>
              <a:buNone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</a:pPr>
            <a:r>
              <a:rPr lang="en-US" altLang="en-US" sz="5900" dirty="0" smtClean="0"/>
              <a:t>Thank you!</a:t>
            </a:r>
            <a:r>
              <a:rPr lang="en-US" altLang="en-US" sz="3800" dirty="0" smtClean="0"/>
              <a:t> </a:t>
            </a:r>
            <a:r>
              <a:rPr lang="en-US" altLang="en-US" sz="1700" dirty="0" smtClean="0"/>
              <a:t>Any questions?</a:t>
            </a:r>
            <a:endParaRPr lang="en-US" altLang="en-US" sz="2400" dirty="0" smtClean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latin typeface="Verdana" panose="020B0604030504040204" pitchFamily="34" charset="0"/>
                <a:sym typeface="Verdana" panose="020B0604030504040204" pitchFamily="34" charset="0"/>
              </a:rPr>
              <a:t>Get in touch:   	</a:t>
            </a:r>
            <a:r>
              <a:rPr lang="en-US" altLang="en-US" dirty="0" smtClean="0">
                <a:latin typeface="Verdana" panose="020B0604030504040204" pitchFamily="34" charset="0"/>
                <a:sym typeface="Verdana" panose="020B0604030504040204" pitchFamily="34" charset="0"/>
                <a:hlinkClick r:id="rId2"/>
              </a:rPr>
              <a:t>matt.kuznicki@pdfa.org</a:t>
            </a:r>
            <a:r>
              <a:rPr lang="en-US" altLang="en-US" dirty="0" smtClean="0">
                <a:latin typeface="Verdana" panose="020B0604030504040204" pitchFamily="34" charset="0"/>
                <a:sym typeface="Verdana" panose="020B0604030504040204" pitchFamily="34" charset="0"/>
              </a:rPr>
              <a:t> | </a:t>
            </a:r>
            <a:r>
              <a:rPr lang="en-US" altLang="en-US" dirty="0" err="1" smtClean="0">
                <a:latin typeface="Verdana" panose="020B0604030504040204" pitchFamily="34" charset="0"/>
                <a:sym typeface="Verdana" panose="020B0604030504040204" pitchFamily="34" charset="0"/>
                <a:hlinkClick r:id="rId3"/>
              </a:rPr>
              <a:t>leonardr@adobe.com</a:t>
            </a:r>
            <a:r>
              <a:rPr lang="en-US" altLang="en-US" dirty="0" smtClean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/>
            </a:r>
            <a:br>
              <a:rPr lang="en-US" altLang="en-US" dirty="0" smtClean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</a:br>
            <a:r>
              <a:rPr lang="en-US" altLang="en-US" dirty="0" smtClean="0">
                <a:latin typeface="Verdana" panose="020B0604030504040204" pitchFamily="34" charset="0"/>
                <a:sym typeface="Verdana" panose="020B0604030504040204" pitchFamily="34" charset="0"/>
              </a:rPr>
              <a:t>Web site:   </a:t>
            </a:r>
            <a:r>
              <a:rPr lang="en-US" altLang="en-US" dirty="0" smtClean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>	</a:t>
            </a:r>
            <a:r>
              <a:rPr lang="en-US" altLang="en-US" dirty="0" err="1" smtClean="0">
                <a:latin typeface="Verdana" panose="020B0604030504040204" pitchFamily="34" charset="0"/>
                <a:sym typeface="Verdana" panose="020B0604030504040204" pitchFamily="34" charset="0"/>
              </a:rPr>
              <a:t>www.pdfa.org</a:t>
            </a:r>
            <a:r>
              <a:rPr lang="en-US" altLang="en-US" dirty="0" smtClean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/>
            </a:r>
            <a:br>
              <a:rPr lang="en-US" altLang="en-US" dirty="0" smtClean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</a:br>
            <a:r>
              <a:rPr lang="en-US" altLang="en-US" dirty="0" smtClean="0">
                <a:latin typeface="Verdana" panose="020B0604030504040204" pitchFamily="34" charset="0"/>
                <a:sym typeface="Verdana" panose="020B0604030504040204" pitchFamily="34" charset="0"/>
              </a:rPr>
              <a:t>Twitter:   </a:t>
            </a:r>
            <a:r>
              <a:rPr lang="en-US" altLang="en-US" dirty="0" smtClean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>	</a:t>
            </a:r>
            <a:r>
              <a:rPr lang="en-US" altLang="en-US" dirty="0" err="1" smtClean="0">
                <a:latin typeface="Verdana" panose="020B0604030504040204" pitchFamily="34" charset="0"/>
                <a:sym typeface="Verdana" panose="020B0604030504040204" pitchFamily="34" charset="0"/>
              </a:rPr>
              <a:t>PDFassocation</a:t>
            </a:r>
            <a:r>
              <a:rPr lang="en-US" altLang="en-US" dirty="0" smtClean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/>
            </a:r>
            <a:br>
              <a:rPr lang="en-US" altLang="en-US" dirty="0" smtClean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</a:br>
            <a:endParaRPr lang="en-US" altLang="en-US" dirty="0" smtClean="0">
              <a:latin typeface="Verdana" panose="020B0604030504040204" pitchFamily="34" charset="0"/>
              <a:ea typeface="Heiti SC Light" charset="-122"/>
              <a:sym typeface="Verdana" panose="020B0604030504040204" pitchFamily="34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8064500" y="6534150"/>
            <a:ext cx="309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algn="ctr" eaLnBrk="1" hangingPunct="1"/>
            <a:fld id="{C805BB6C-5A6D-4CA4-84D6-1CF07BDC8385}" type="slidenum">
              <a:rPr lang="en-US" altLang="en-US"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rPr>
              <a:pPr algn="ctr" eaLnBrk="1" hangingPunct="1"/>
              <a:t>17</a:t>
            </a:fld>
            <a:endParaRPr lang="en-US" altLang="en-US" sz="800">
              <a:solidFill>
                <a:srgbClr val="808080"/>
              </a:solidFill>
              <a:latin typeface="Verdana Bold" panose="020B0804030504040204" pitchFamily="34" charset="0"/>
              <a:sym typeface="Verdana Bold" panose="020B08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State of the Union</a:t>
            </a:r>
            <a:br>
              <a:rPr lang="en-US" dirty="0" smtClean="0"/>
            </a:br>
            <a:r>
              <a:rPr lang="en-US" dirty="0" smtClean="0"/>
              <a:t>What frustrates users about PDF?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7119467" cy="4751938"/>
          </a:xfrm>
        </p:spPr>
      </p:pic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</a:t>
            </a:r>
            <a:r>
              <a:rPr lang="en-US" dirty="0" smtClean="0"/>
              <a:t>Not </a:t>
            </a:r>
            <a:r>
              <a:rPr lang="en-US" dirty="0"/>
              <a:t>Engineered </a:t>
            </a:r>
            <a:br>
              <a:rPr lang="en-US" dirty="0"/>
            </a:br>
            <a:r>
              <a:rPr lang="en-US" dirty="0"/>
              <a:t>for the </a:t>
            </a:r>
            <a:r>
              <a:rPr lang="en-US" dirty="0" smtClean="0"/>
              <a:t>Modern </a:t>
            </a:r>
            <a:r>
              <a:rPr lang="en-US" dirty="0"/>
              <a:t>Device </a:t>
            </a:r>
            <a:r>
              <a:rPr lang="en-US" dirty="0" smtClean="0"/>
              <a:t>Era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6595" y="2471657"/>
            <a:ext cx="3283478" cy="1834911"/>
          </a:xfrm>
          <a:prstGeom prst="rect">
            <a:avLst/>
          </a:prstGeom>
        </p:spPr>
        <p:txBody>
          <a:bodyPr vert="horz" lIns="81640" tIns="40820" rIns="81640" bIns="40820" rtlCol="0" anchor="ctr">
            <a:noAutofit/>
          </a:bodyPr>
          <a:lstStyle>
            <a:lvl1pPr algn="l" defTabSz="1088246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watch to w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49" y="1599724"/>
            <a:ext cx="7149252" cy="38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sz="1600" dirty="0" smtClean="0"/>
              <a:t>Modern Devices &amp; Apps are changing customer expectations (Interactive, Touch, Responsive)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Viewing PDF on mobile isn’t ideal: pinch &amp; zoom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Growing number of citizens (particularly low-income families &amp; individuals) are “mobile-only” </a:t>
            </a:r>
          </a:p>
          <a:p>
            <a:pPr lvl="1">
              <a:spcAft>
                <a:spcPts val="600"/>
              </a:spcAft>
            </a:pPr>
            <a:endParaRPr lang="en-US" sz="160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Authoring accessible PDFs is too expensive:  $100K - $250K today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Required by law to provide Accessible solutions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PDF isn’t a great experience for screen readers &amp; vision-impaired reading</a:t>
            </a:r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1600" dirty="0"/>
              <a:t>Frustrated with inability to get data out of PDF</a:t>
            </a:r>
          </a:p>
          <a:p>
            <a:pPr lvl="1">
              <a:spcAft>
                <a:spcPts val="600"/>
              </a:spcAft>
            </a:pPr>
            <a:endParaRPr lang="en-US" sz="1600" dirty="0" smtClean="0"/>
          </a:p>
          <a:p>
            <a:pPr lvl="1"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4500" y="6534150"/>
            <a:ext cx="309563" cy="279400"/>
          </a:xfrm>
        </p:spPr>
        <p:txBody>
          <a:bodyPr/>
          <a:lstStyle/>
          <a:p>
            <a:fld id="{90156F56-D5AE-4C6F-B826-C69D1BC521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6595" y="2471657"/>
            <a:ext cx="3283478" cy="1834911"/>
          </a:xfrm>
          <a:prstGeom prst="rect">
            <a:avLst/>
          </a:prstGeom>
        </p:spPr>
        <p:txBody>
          <a:bodyPr vert="horz" lIns="81640" tIns="40820" rIns="81640" bIns="40820" rtlCol="0" anchor="ctr">
            <a:noAutofit/>
          </a:bodyPr>
          <a:lstStyle>
            <a:lvl1pPr algn="l" defTabSz="1088246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26595" y="3326874"/>
            <a:ext cx="8688805" cy="2148171"/>
          </a:xfrm>
          <a:prstGeom prst="rect">
            <a:avLst/>
          </a:prstGeom>
        </p:spPr>
        <p:txBody>
          <a:bodyPr vert="horz" lIns="81640" tIns="40820" rIns="81640" bIns="40820" rtlCol="0">
            <a:normAutofit/>
          </a:bodyPr>
          <a:lstStyle>
            <a:lvl1pPr marL="275841" indent="-275841" algn="l" defTabSz="1088246" rtl="0" eaLnBrk="1" latinLnBrk="0" hangingPunct="1">
              <a:spcBef>
                <a:spcPts val="715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679" indent="-275841" algn="l" defTabSz="1088246" rtl="0" eaLnBrk="1" latinLnBrk="0" hangingPunct="1">
              <a:spcBef>
                <a:spcPts val="715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47" indent="-200268" algn="l" defTabSz="1088246" rtl="0" eaLnBrk="1" latinLnBrk="0" hangingPunct="1">
              <a:spcBef>
                <a:spcPts val="715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27" indent="-198379" algn="l" defTabSz="1088246" rtl="0" eaLnBrk="1" latinLnBrk="0" hangingPunct="1">
              <a:spcBef>
                <a:spcPts val="715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46" indent="-137920" algn="l" defTabSz="1088246" rtl="0" eaLnBrk="1" latinLnBrk="0" hangingPunct="1">
              <a:spcBef>
                <a:spcPts val="715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675" indent="-272062" algn="l" defTabSz="1088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97" indent="-272062" algn="l" defTabSz="1088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919" indent="-272062" algn="l" defTabSz="1088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042" indent="-272062" algn="l" defTabSz="10882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deliver on our promise our customers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Users know PDF.</a:t>
            </a:r>
          </a:p>
          <a:p>
            <a:pPr>
              <a:lnSpc>
                <a:spcPct val="120000"/>
              </a:lnSpc>
            </a:pPr>
            <a:r>
              <a:rPr lang="en-US" dirty="0"/>
              <a:t>Users know that they can easily send &amp; receive PDFs.  </a:t>
            </a:r>
          </a:p>
          <a:p>
            <a:pPr>
              <a:lnSpc>
                <a:spcPct val="120000"/>
              </a:lnSpc>
            </a:pPr>
            <a:r>
              <a:rPr lang="en-US" dirty="0"/>
              <a:t>Users have PDF viewers.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PDF provides a strong foundation.</a:t>
            </a:r>
          </a:p>
          <a:p>
            <a:pPr>
              <a:lnSpc>
                <a:spcPct val="120000"/>
              </a:lnSpc>
            </a:pPr>
            <a:r>
              <a:rPr lang="en-US" dirty="0"/>
              <a:t>No other format addresses the new requirements.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 PDF ecosystem is huge.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4500" y="6534150"/>
            <a:ext cx="309563" cy="279400"/>
          </a:xfrm>
        </p:spPr>
        <p:txBody>
          <a:bodyPr/>
          <a:lstStyle/>
          <a:p>
            <a:fld id="{90156F56-D5AE-4C6F-B826-C69D1BC521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101" dirty="0"/>
              <a:t>PDF Association should start a Technical Working Group</a:t>
            </a:r>
          </a:p>
          <a:p>
            <a:pPr lvl="1">
              <a:lnSpc>
                <a:spcPct val="150000"/>
              </a:lnSpc>
            </a:pPr>
            <a:r>
              <a:rPr lang="en-US" sz="2101" dirty="0"/>
              <a:t>Consider proposals from members</a:t>
            </a:r>
          </a:p>
          <a:p>
            <a:pPr lvl="2">
              <a:lnSpc>
                <a:spcPct val="150000"/>
              </a:lnSpc>
            </a:pPr>
            <a:r>
              <a:rPr lang="en-US" sz="2026" dirty="0"/>
              <a:t>at least four companies presented about this at Technical Conference</a:t>
            </a:r>
          </a:p>
          <a:p>
            <a:pPr lvl="1">
              <a:lnSpc>
                <a:spcPct val="150000"/>
              </a:lnSpc>
            </a:pPr>
            <a:r>
              <a:rPr lang="en-US" sz="2101" dirty="0"/>
              <a:t>Work towards a common </a:t>
            </a:r>
            <a:r>
              <a:rPr lang="en-US" sz="2101" dirty="0" smtClean="0"/>
              <a:t>specification</a:t>
            </a:r>
            <a:endParaRPr lang="en-US" sz="2101" dirty="0"/>
          </a:p>
          <a:p>
            <a:pPr>
              <a:lnSpc>
                <a:spcPct val="150000"/>
              </a:lnSpc>
            </a:pPr>
            <a:endParaRPr lang="en-US" sz="210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4500" y="6534150"/>
            <a:ext cx="309563" cy="279400"/>
          </a:xfrm>
        </p:spPr>
        <p:txBody>
          <a:bodyPr/>
          <a:lstStyle/>
          <a:p>
            <a:fld id="{90156F56-D5AE-4C6F-B826-C69D1BC521B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778597"/>
            <a:ext cx="2452734" cy="14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.2017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114931"/>
            <a:ext cx="7124700" cy="3847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Next Generation PDF and the PDF Association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003" y="1268760"/>
            <a:ext cx="7698060" cy="4437112"/>
          </a:xfrm>
        </p:spPr>
        <p:txBody>
          <a:bodyPr anchor="ctr"/>
          <a:lstStyle/>
          <a:p>
            <a:pPr marL="57150" indent="0" algn="ctr">
              <a:buNone/>
            </a:pPr>
            <a:r>
              <a:rPr lang="en-US" sz="3200" dirty="0" smtClean="0"/>
              <a:t>We’ve been developing </a:t>
            </a:r>
            <a:r>
              <a:rPr lang="en-US" sz="3200" dirty="0" smtClean="0"/>
              <a:t>the next generation of PDF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86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Next Generation PDF and the PDF Association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000" dirty="0" smtClean="0"/>
              <a:t>The PDF Association </a:t>
            </a:r>
            <a:r>
              <a:rPr lang="en-US" sz="2000" dirty="0" smtClean="0"/>
              <a:t>has been:</a:t>
            </a:r>
            <a:endParaRPr lang="en-US" sz="2000" dirty="0" smtClean="0"/>
          </a:p>
          <a:p>
            <a:r>
              <a:rPr lang="en-US" sz="2000" dirty="0" smtClean="0"/>
              <a:t>Hosting the standards development process</a:t>
            </a:r>
          </a:p>
          <a:p>
            <a:r>
              <a:rPr lang="en-US" sz="2000" dirty="0"/>
              <a:t>Crafting </a:t>
            </a:r>
            <a:r>
              <a:rPr lang="en-US" sz="2000" dirty="0" smtClean="0"/>
              <a:t>market research </a:t>
            </a:r>
            <a:r>
              <a:rPr lang="en-US" sz="2000" dirty="0"/>
              <a:t>and </a:t>
            </a:r>
            <a:r>
              <a:rPr lang="en-US" sz="2000" dirty="0" smtClean="0"/>
              <a:t>messaging</a:t>
            </a:r>
          </a:p>
          <a:p>
            <a:r>
              <a:rPr lang="en-US" sz="2000" dirty="0" smtClean="0"/>
              <a:t>Leading the development of implementation best practices and practical considerations</a:t>
            </a:r>
          </a:p>
          <a:p>
            <a:r>
              <a:rPr lang="en-US" sz="2000" dirty="0" smtClean="0"/>
              <a:t>Managing the mechanics of standards and document editing and publication</a:t>
            </a:r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r>
              <a:rPr lang="en-US" sz="2000" dirty="0" smtClean="0"/>
              <a:t>We are committed to openness to our members in all of these activities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4951-E56D-4132-9A93-38346C57C54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2772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ere Präsentation copy">
  <a:themeElements>
    <a:clrScheme name="Leere Präsentation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 copy">
      <a:majorFont>
        <a:latin typeface="Verdana Bold"/>
        <a:ea typeface="Heiti SC Medium"/>
        <a:cs typeface="Heiti SC Medium"/>
      </a:majorFont>
      <a:minorFont>
        <a:latin typeface="Verdana Bold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lnDef>
  </a:objectDefaults>
  <a:extraClrSchemeLst>
    <a:extraClrScheme>
      <a:clrScheme name="Leere Präsentation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10242</TotalTime>
  <Pages>0</Pages>
  <Words>814</Words>
  <Characters>0</Characters>
  <Application>Microsoft Macintosh PowerPoint</Application>
  <PresentationFormat>On-screen Show (4:3)</PresentationFormat>
  <Lines>0</Lines>
  <Paragraphs>145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Heiti SC Light</vt:lpstr>
      <vt:lpstr>Heiti SC Medium</vt:lpstr>
      <vt:lpstr>Helvetica</vt:lpstr>
      <vt:lpstr>Verdana</vt:lpstr>
      <vt:lpstr>Verdana Bold</vt:lpstr>
      <vt:lpstr>Wingdings</vt:lpstr>
      <vt:lpstr>ヒラギノ角ゴ Pro W3</vt:lpstr>
      <vt:lpstr>Arial</vt:lpstr>
      <vt:lpstr>Leere Präsentation copy</vt:lpstr>
      <vt:lpstr>PDF Days Europe 2017</vt:lpstr>
      <vt:lpstr>2016 State of the Union What frustrates users about PDF?</vt:lpstr>
      <vt:lpstr>PDF Not Engineered  for the Modern Device Era</vt:lpstr>
      <vt:lpstr>Some details</vt:lpstr>
      <vt:lpstr>Continuing to deliver on our promise our customers</vt:lpstr>
      <vt:lpstr>Proposal</vt:lpstr>
      <vt:lpstr>….2017</vt:lpstr>
      <vt:lpstr>Next Generation PDF and the PDF Association</vt:lpstr>
      <vt:lpstr>Next Generation PDF and the PDF Association</vt:lpstr>
      <vt:lpstr>Managing the Standards Development Process</vt:lpstr>
      <vt:lpstr>Crafting Market Research and Messaging</vt:lpstr>
      <vt:lpstr>Next Generation PDF: Standards Development</vt:lpstr>
      <vt:lpstr>Important Concepts for Next-Generation PDF</vt:lpstr>
      <vt:lpstr>Next Generation PDF: Standards Development</vt:lpstr>
      <vt:lpstr>Next Generation PDF Track: PDF Days 2017</vt:lpstr>
      <vt:lpstr>Next Generation PDF Track: PDF Days 2017</vt:lpstr>
      <vt:lpstr>PDF Days Europe 2017</vt:lpstr>
    </vt:vector>
  </TitlesOfParts>
  <Manager/>
  <Company>PDF Association - www.pdfa.org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PDF Assocation Presentation</dc:title>
  <dc:subject/>
  <dc:creator>PDF Association - www.pdfa.org</dc:creator>
  <cp:keywords>ISO standards, PDF standards, PDF/A, PDF/UA, PDF/VT, PDF/X, PDF/E</cp:keywords>
  <dc:description/>
  <cp:lastModifiedBy>Leonard Rosenthol</cp:lastModifiedBy>
  <cp:revision>54</cp:revision>
  <dcterms:modified xsi:type="dcterms:W3CDTF">2017-05-11T11:04:53Z</dcterms:modified>
  <cp:category/>
</cp:coreProperties>
</file>